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25"/>
  </p:notesMasterIdLst>
  <p:handoutMasterIdLst>
    <p:handoutMasterId r:id="rId26"/>
  </p:handoutMasterIdLst>
  <p:sldIdLst>
    <p:sldId id="446" r:id="rId5"/>
    <p:sldId id="447" r:id="rId6"/>
    <p:sldId id="457" r:id="rId7"/>
    <p:sldId id="462" r:id="rId8"/>
    <p:sldId id="460" r:id="rId9"/>
    <p:sldId id="459" r:id="rId10"/>
    <p:sldId id="458" r:id="rId11"/>
    <p:sldId id="448" r:id="rId12"/>
    <p:sldId id="466" r:id="rId13"/>
    <p:sldId id="449" r:id="rId14"/>
    <p:sldId id="450" r:id="rId15"/>
    <p:sldId id="451" r:id="rId16"/>
    <p:sldId id="463" r:id="rId17"/>
    <p:sldId id="465" r:id="rId18"/>
    <p:sldId id="452" r:id="rId19"/>
    <p:sldId id="453" r:id="rId20"/>
    <p:sldId id="461" r:id="rId21"/>
    <p:sldId id="454" r:id="rId22"/>
    <p:sldId id="456" r:id="rId23"/>
    <p:sldId id="4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53A"/>
    <a:srgbClr val="B4252D"/>
    <a:srgbClr val="8C5896"/>
    <a:srgbClr val="7C6560"/>
    <a:srgbClr val="29282D"/>
    <a:srgbClr val="E288B6"/>
    <a:srgbClr val="D75078"/>
    <a:srgbClr val="B38F6A"/>
    <a:srgbClr val="6667AB"/>
    <a:srgbClr val="BBB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912" y="102"/>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1/21/2024</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1/21/2024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63195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10</a:t>
            </a:fld>
            <a:endParaRPr lang="en-US" dirty="0"/>
          </a:p>
        </p:txBody>
      </p:sp>
    </p:spTree>
    <p:extLst>
      <p:ext uri="{BB962C8B-B14F-4D97-AF65-F5344CB8AC3E}">
        <p14:creationId xmlns:p14="http://schemas.microsoft.com/office/powerpoint/2010/main" val="889169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11</a:t>
            </a:fld>
            <a:endParaRPr lang="en-US" dirty="0"/>
          </a:p>
        </p:txBody>
      </p:sp>
    </p:spTree>
    <p:extLst>
      <p:ext uri="{BB962C8B-B14F-4D97-AF65-F5344CB8AC3E}">
        <p14:creationId xmlns:p14="http://schemas.microsoft.com/office/powerpoint/2010/main" val="1902317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12</a:t>
            </a:fld>
            <a:endParaRPr lang="en-US" dirty="0"/>
          </a:p>
        </p:txBody>
      </p:sp>
    </p:spTree>
    <p:extLst>
      <p:ext uri="{BB962C8B-B14F-4D97-AF65-F5344CB8AC3E}">
        <p14:creationId xmlns:p14="http://schemas.microsoft.com/office/powerpoint/2010/main" val="2696375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13</a:t>
            </a:fld>
            <a:endParaRPr lang="en-US" dirty="0"/>
          </a:p>
        </p:txBody>
      </p:sp>
    </p:spTree>
    <p:extLst>
      <p:ext uri="{BB962C8B-B14F-4D97-AF65-F5344CB8AC3E}">
        <p14:creationId xmlns:p14="http://schemas.microsoft.com/office/powerpoint/2010/main" val="1886115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14</a:t>
            </a:fld>
            <a:endParaRPr lang="en-US" dirty="0"/>
          </a:p>
        </p:txBody>
      </p:sp>
    </p:spTree>
    <p:extLst>
      <p:ext uri="{BB962C8B-B14F-4D97-AF65-F5344CB8AC3E}">
        <p14:creationId xmlns:p14="http://schemas.microsoft.com/office/powerpoint/2010/main" val="473863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15</a:t>
            </a:fld>
            <a:endParaRPr lang="en-US" dirty="0"/>
          </a:p>
        </p:txBody>
      </p:sp>
    </p:spTree>
    <p:extLst>
      <p:ext uri="{BB962C8B-B14F-4D97-AF65-F5344CB8AC3E}">
        <p14:creationId xmlns:p14="http://schemas.microsoft.com/office/powerpoint/2010/main" val="2821601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16</a:t>
            </a:fld>
            <a:endParaRPr lang="en-US" dirty="0"/>
          </a:p>
        </p:txBody>
      </p:sp>
    </p:spTree>
    <p:extLst>
      <p:ext uri="{BB962C8B-B14F-4D97-AF65-F5344CB8AC3E}">
        <p14:creationId xmlns:p14="http://schemas.microsoft.com/office/powerpoint/2010/main" val="1671402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17</a:t>
            </a:fld>
            <a:endParaRPr lang="en-US" dirty="0"/>
          </a:p>
        </p:txBody>
      </p:sp>
    </p:spTree>
    <p:extLst>
      <p:ext uri="{BB962C8B-B14F-4D97-AF65-F5344CB8AC3E}">
        <p14:creationId xmlns:p14="http://schemas.microsoft.com/office/powerpoint/2010/main" val="1362789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18</a:t>
            </a:fld>
            <a:endParaRPr lang="en-US" dirty="0"/>
          </a:p>
        </p:txBody>
      </p:sp>
    </p:spTree>
    <p:extLst>
      <p:ext uri="{BB962C8B-B14F-4D97-AF65-F5344CB8AC3E}">
        <p14:creationId xmlns:p14="http://schemas.microsoft.com/office/powerpoint/2010/main" val="3918625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19</a:t>
            </a:fld>
            <a:endParaRPr lang="en-US" dirty="0"/>
          </a:p>
        </p:txBody>
      </p:sp>
    </p:spTree>
    <p:extLst>
      <p:ext uri="{BB962C8B-B14F-4D97-AF65-F5344CB8AC3E}">
        <p14:creationId xmlns:p14="http://schemas.microsoft.com/office/powerpoint/2010/main" val="92387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2</a:t>
            </a:fld>
            <a:endParaRPr lang="en-US" dirty="0"/>
          </a:p>
        </p:txBody>
      </p:sp>
    </p:spTree>
    <p:extLst>
      <p:ext uri="{BB962C8B-B14F-4D97-AF65-F5344CB8AC3E}">
        <p14:creationId xmlns:p14="http://schemas.microsoft.com/office/powerpoint/2010/main" val="3134158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20</a:t>
            </a:fld>
            <a:endParaRPr lang="en-US" dirty="0"/>
          </a:p>
        </p:txBody>
      </p:sp>
    </p:spTree>
    <p:extLst>
      <p:ext uri="{BB962C8B-B14F-4D97-AF65-F5344CB8AC3E}">
        <p14:creationId xmlns:p14="http://schemas.microsoft.com/office/powerpoint/2010/main" val="200071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3</a:t>
            </a:fld>
            <a:endParaRPr lang="en-US" dirty="0"/>
          </a:p>
        </p:txBody>
      </p:sp>
    </p:spTree>
    <p:extLst>
      <p:ext uri="{BB962C8B-B14F-4D97-AF65-F5344CB8AC3E}">
        <p14:creationId xmlns:p14="http://schemas.microsoft.com/office/powerpoint/2010/main" val="82186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4</a:t>
            </a:fld>
            <a:endParaRPr lang="en-US" dirty="0"/>
          </a:p>
        </p:txBody>
      </p:sp>
    </p:spTree>
    <p:extLst>
      <p:ext uri="{BB962C8B-B14F-4D97-AF65-F5344CB8AC3E}">
        <p14:creationId xmlns:p14="http://schemas.microsoft.com/office/powerpoint/2010/main" val="1193360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5</a:t>
            </a:fld>
            <a:endParaRPr lang="en-US" dirty="0"/>
          </a:p>
        </p:txBody>
      </p:sp>
    </p:spTree>
    <p:extLst>
      <p:ext uri="{BB962C8B-B14F-4D97-AF65-F5344CB8AC3E}">
        <p14:creationId xmlns:p14="http://schemas.microsoft.com/office/powerpoint/2010/main" val="415587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6</a:t>
            </a:fld>
            <a:endParaRPr lang="en-US" dirty="0"/>
          </a:p>
        </p:txBody>
      </p:sp>
    </p:spTree>
    <p:extLst>
      <p:ext uri="{BB962C8B-B14F-4D97-AF65-F5344CB8AC3E}">
        <p14:creationId xmlns:p14="http://schemas.microsoft.com/office/powerpoint/2010/main" val="88999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7</a:t>
            </a:fld>
            <a:endParaRPr lang="en-US" dirty="0"/>
          </a:p>
        </p:txBody>
      </p:sp>
    </p:spTree>
    <p:extLst>
      <p:ext uri="{BB962C8B-B14F-4D97-AF65-F5344CB8AC3E}">
        <p14:creationId xmlns:p14="http://schemas.microsoft.com/office/powerpoint/2010/main" val="95963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8</a:t>
            </a:fld>
            <a:endParaRPr lang="en-US" dirty="0"/>
          </a:p>
        </p:txBody>
      </p:sp>
    </p:spTree>
    <p:extLst>
      <p:ext uri="{BB962C8B-B14F-4D97-AF65-F5344CB8AC3E}">
        <p14:creationId xmlns:p14="http://schemas.microsoft.com/office/powerpoint/2010/main" val="3876247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9</a:t>
            </a:fld>
            <a:endParaRPr lang="en-US" dirty="0"/>
          </a:p>
        </p:txBody>
      </p:sp>
    </p:spTree>
    <p:extLst>
      <p:ext uri="{BB962C8B-B14F-4D97-AF65-F5344CB8AC3E}">
        <p14:creationId xmlns:p14="http://schemas.microsoft.com/office/powerpoint/2010/main" val="396915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23172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1/21/2024</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1/21/2024</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 id="2147483732" r:id="rId3"/>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1/21/2024</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1/21/2024</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image" Target="../media/image26.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png"/><Relationship Id="rId11" Type="http://schemas.openxmlformats.org/officeDocument/2006/relationships/image" Target="../media/image32.jpeg"/><Relationship Id="rId5" Type="http://schemas.openxmlformats.org/officeDocument/2006/relationships/image" Target="../media/image3.jpeg"/><Relationship Id="rId15" Type="http://schemas.openxmlformats.org/officeDocument/2006/relationships/image" Target="../media/image36.png"/><Relationship Id="rId10" Type="http://schemas.openxmlformats.org/officeDocument/2006/relationships/image" Target="../media/image31.jpeg"/><Relationship Id="rId4" Type="http://schemas.openxmlformats.org/officeDocument/2006/relationships/image" Target="../media/image27.png"/><Relationship Id="rId9" Type="http://schemas.openxmlformats.org/officeDocument/2006/relationships/image" Target="../media/image30.jpeg"/><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2.png"/><Relationship Id="rId9" Type="http://schemas.openxmlformats.org/officeDocument/2006/relationships/image" Target="../media/image41.jpeg"/></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3.jpe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4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93251" y="169277"/>
            <a:ext cx="6980548" cy="1371600"/>
          </a:xfrm>
        </p:spPr>
        <p:txBody>
          <a:bodyPr anchor="t" anchorCtr="0">
            <a:normAutofit fontScale="90000"/>
          </a:bodyPr>
          <a:lstStyle/>
          <a:p>
            <a:pPr algn="ctr"/>
            <a:r>
              <a:rPr lang="en-US"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2749480" y="5840807"/>
            <a:ext cx="4181593" cy="923330"/>
          </a:xfrm>
          <a:prstGeom prst="rect">
            <a:avLst/>
          </a:prstGeom>
          <a:noFill/>
        </p:spPr>
        <p:txBody>
          <a:bodyPr wrap="square" rtlCol="0">
            <a:spAutoFit/>
          </a:bodyPr>
          <a:lstStyle/>
          <a:p>
            <a:pPr algn="ctr"/>
            <a:r>
              <a:rPr lang="en-US" i="1" dirty="0">
                <a:solidFill>
                  <a:srgbClr val="0E253A"/>
                </a:solidFill>
                <a:latin typeface="Arial Black" panose="020B0A04020102020204" pitchFamily="34" charset="0"/>
              </a:rPr>
              <a:t>Training for San Diego-Imperial </a:t>
            </a:r>
          </a:p>
          <a:p>
            <a:pPr algn="ctr"/>
            <a:r>
              <a:rPr lang="en-US" i="1" dirty="0">
                <a:solidFill>
                  <a:srgbClr val="0E253A"/>
                </a:solidFill>
                <a:latin typeface="Arial Black" panose="020B0A04020102020204" pitchFamily="34" charset="0"/>
              </a:rPr>
              <a:t>USATF Officials Association</a:t>
            </a:r>
          </a:p>
          <a:p>
            <a:pPr algn="ctr"/>
            <a:r>
              <a:rPr lang="en-US" i="1" dirty="0">
                <a:solidFill>
                  <a:srgbClr val="0E253A"/>
                </a:solidFill>
                <a:latin typeface="Arial Black" panose="020B0A04020102020204" pitchFamily="34" charset="0"/>
              </a:rPr>
              <a:t>by Kelly Smith 2024</a:t>
            </a:r>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66347" y="912153"/>
            <a:ext cx="1548871" cy="175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65988" y="1574276"/>
            <a:ext cx="7993930" cy="5632311"/>
          </a:xfrm>
          <a:prstGeom prst="rect">
            <a:avLst/>
          </a:prstGeom>
          <a:noFill/>
        </p:spPr>
        <p:txBody>
          <a:bodyPr wrap="square" rtlCol="0">
            <a:spAutoFit/>
          </a:bodyPr>
          <a:lstStyle/>
          <a:p>
            <a:pPr algn="ctr"/>
            <a:r>
              <a:rPr lang="en-US" sz="2400" dirty="0">
                <a:solidFill>
                  <a:srgbClr val="0E253A"/>
                </a:solidFill>
                <a:latin typeface="Arial Black" panose="020B0A04020102020204" pitchFamily="34" charset="0"/>
              </a:rPr>
              <a:t>High Jump Athlete Check-in</a:t>
            </a: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pPr marL="285750" indent="-285750">
              <a:buFont typeface="Wingdings" panose="05000000000000000000" pitchFamily="2" charset="2"/>
              <a:buChar char="ü"/>
            </a:pPr>
            <a:r>
              <a:rPr lang="en-US" sz="2400" dirty="0">
                <a:solidFill>
                  <a:srgbClr val="0E253A"/>
                </a:solidFill>
                <a:latin typeface="Arial Black" panose="020B0A04020102020204" pitchFamily="34" charset="0"/>
              </a:rPr>
              <a:t>Check with Meet Management for initial height and subsequent heights. </a:t>
            </a:r>
          </a:p>
          <a:p>
            <a:r>
              <a:rPr lang="en-US" sz="2400" dirty="0">
                <a:solidFill>
                  <a:srgbClr val="0E253A"/>
                </a:solidFill>
                <a:latin typeface="Arial Black" panose="020B0A04020102020204" pitchFamily="34" charset="0"/>
              </a:rPr>
              <a:t>   (Minimum 2cm increments)</a:t>
            </a:r>
          </a:p>
          <a:p>
            <a:endParaRPr lang="en-US" sz="2400" dirty="0">
              <a:solidFill>
                <a:srgbClr val="0E253A"/>
              </a:solidFill>
              <a:latin typeface="Arial Black" panose="020B0A04020102020204" pitchFamily="34" charset="0"/>
            </a:endParaRPr>
          </a:p>
          <a:p>
            <a:pPr marL="285750" indent="-285750">
              <a:buFont typeface="Wingdings" panose="05000000000000000000" pitchFamily="2" charset="2"/>
              <a:buChar char="ü"/>
            </a:pPr>
            <a:r>
              <a:rPr lang="en-US" sz="2400" dirty="0">
                <a:solidFill>
                  <a:srgbClr val="0E253A"/>
                </a:solidFill>
                <a:latin typeface="Arial Black" panose="020B0A04020102020204" pitchFamily="34" charset="0"/>
              </a:rPr>
              <a:t>Ask athletes which height they would like to come in at and note it on the score sheet. </a:t>
            </a:r>
          </a:p>
          <a:p>
            <a:r>
              <a:rPr lang="en-US" sz="2400" dirty="0">
                <a:solidFill>
                  <a:srgbClr val="0E253A"/>
                </a:solidFill>
                <a:latin typeface="Arial Black" panose="020B0A04020102020204" pitchFamily="34" charset="0"/>
              </a:rPr>
              <a:t>  (Use a conversion chart if athletes do not</a:t>
            </a:r>
          </a:p>
          <a:p>
            <a:r>
              <a:rPr lang="en-US" sz="2400" dirty="0">
                <a:solidFill>
                  <a:srgbClr val="0E253A"/>
                </a:solidFill>
                <a:latin typeface="Arial Black" panose="020B0A04020102020204" pitchFamily="34" charset="0"/>
              </a:rPr>
              <a:t>  know the metric system.) </a:t>
            </a: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915934C-8595-4120-AFDE-55A3C211BF11}"/>
              </a:ext>
            </a:extLst>
          </p:cNvPr>
          <p:cNvPicPr>
            <a:picLocks noChangeAspect="1"/>
          </p:cNvPicPr>
          <p:nvPr/>
        </p:nvPicPr>
        <p:blipFill>
          <a:blip r:embed="rId5"/>
          <a:stretch>
            <a:fillRect/>
          </a:stretch>
        </p:blipFill>
        <p:spPr>
          <a:xfrm>
            <a:off x="8059918" y="1574276"/>
            <a:ext cx="3821202" cy="5227571"/>
          </a:xfrm>
          <a:prstGeom prst="rect">
            <a:avLst/>
          </a:prstGeom>
          <a:ln w="28575">
            <a:solidFill>
              <a:schemeClr val="tx2"/>
            </a:solidFill>
          </a:ln>
        </p:spPr>
      </p:pic>
    </p:spTree>
    <p:extLst>
      <p:ext uri="{BB962C8B-B14F-4D97-AF65-F5344CB8AC3E}">
        <p14:creationId xmlns:p14="http://schemas.microsoft.com/office/powerpoint/2010/main" val="9881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235670" y="1574276"/>
            <a:ext cx="8748073" cy="5170646"/>
          </a:xfrm>
          <a:prstGeom prst="rect">
            <a:avLst/>
          </a:prstGeom>
          <a:noFill/>
        </p:spPr>
        <p:txBody>
          <a:bodyPr wrap="square" rtlCol="0">
            <a:spAutoFit/>
          </a:bodyPr>
          <a:lstStyle/>
          <a:p>
            <a:pPr algn="ctr"/>
            <a:r>
              <a:rPr lang="en-US" sz="2400" dirty="0">
                <a:solidFill>
                  <a:srgbClr val="0E253A"/>
                </a:solidFill>
                <a:latin typeface="Arial Black" panose="020B0A04020102020204" pitchFamily="34" charset="0"/>
              </a:rPr>
              <a:t>High Jump Warm-ups</a:t>
            </a:r>
          </a:p>
          <a:p>
            <a:endParaRPr lang="en-US" dirty="0">
              <a:solidFill>
                <a:srgbClr val="0E253A"/>
              </a:solidFill>
              <a:latin typeface="Arial Black" panose="020B0A04020102020204" pitchFamily="34" charset="0"/>
            </a:endParaRPr>
          </a:p>
          <a:p>
            <a:r>
              <a:rPr lang="en-US" sz="2400" dirty="0">
                <a:solidFill>
                  <a:srgbClr val="0E253A"/>
                </a:solidFill>
                <a:latin typeface="Arial Black" panose="020B0A04020102020204" pitchFamily="34" charset="0"/>
              </a:rPr>
              <a:t>1. Keep an orange cone in front of the high jump pit until you are ready for athletes to do their warm-ups. </a:t>
            </a:r>
          </a:p>
          <a:p>
            <a:endParaRPr lang="en-US" sz="2400" dirty="0">
              <a:solidFill>
                <a:srgbClr val="0E253A"/>
              </a:solidFill>
              <a:latin typeface="Arial Black" panose="020B0A04020102020204" pitchFamily="34" charset="0"/>
            </a:endParaRPr>
          </a:p>
          <a:p>
            <a:r>
              <a:rPr lang="en-US" sz="2400" dirty="0">
                <a:solidFill>
                  <a:srgbClr val="0E253A"/>
                </a:solidFill>
                <a:latin typeface="Arial Black" panose="020B0A04020102020204" pitchFamily="34" charset="0"/>
              </a:rPr>
              <a:t>2. Determine and announce start and end times.</a:t>
            </a:r>
          </a:p>
          <a:p>
            <a:endParaRPr lang="en-US" sz="2400" dirty="0">
              <a:solidFill>
                <a:srgbClr val="0E253A"/>
              </a:solidFill>
              <a:latin typeface="Arial Black" panose="020B0A04020102020204" pitchFamily="34" charset="0"/>
            </a:endParaRPr>
          </a:p>
          <a:p>
            <a:r>
              <a:rPr lang="en-US" sz="2400" dirty="0">
                <a:solidFill>
                  <a:srgbClr val="0E253A"/>
                </a:solidFill>
                <a:latin typeface="Arial Black" panose="020B0A04020102020204" pitchFamily="34" charset="0"/>
              </a:rPr>
              <a:t>3. Stand in the middle of the apron with flags and direct traffic so that athletes do not crash into each other. Be sure that athletes approaching from both sides get an equal number of jumps. (Use white flag for side that is jumping &amp; red flag for side that is waiting.)</a:t>
            </a:r>
            <a:endParaRPr lang="en-US" dirty="0"/>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standing next to a camera&#10;&#10;Description automatically generated with medium confidence">
            <a:extLst>
              <a:ext uri="{FF2B5EF4-FFF2-40B4-BE49-F238E27FC236}">
                <a16:creationId xmlns:a16="http://schemas.microsoft.com/office/drawing/2014/main" id="{0A77B6BE-9FBC-42CB-99CA-FA33134911FA}"/>
              </a:ext>
            </a:extLst>
          </p:cNvPr>
          <p:cNvPicPr>
            <a:picLocks noChangeAspect="1"/>
          </p:cNvPicPr>
          <p:nvPr/>
        </p:nvPicPr>
        <p:blipFill>
          <a:blip r:embed="rId5"/>
          <a:stretch>
            <a:fillRect/>
          </a:stretch>
        </p:blipFill>
        <p:spPr>
          <a:xfrm>
            <a:off x="8983743" y="3742350"/>
            <a:ext cx="1577036" cy="3082748"/>
          </a:xfrm>
          <a:prstGeom prst="rect">
            <a:avLst/>
          </a:prstGeom>
          <a:ln w="19050">
            <a:solidFill>
              <a:schemeClr val="tx1"/>
            </a:solidFill>
          </a:ln>
        </p:spPr>
      </p:pic>
      <p:pic>
        <p:nvPicPr>
          <p:cNvPr id="7" name="Picture 6" descr="A picture containing text, sky, outdoor&#10;&#10;Description automatically generated">
            <a:extLst>
              <a:ext uri="{FF2B5EF4-FFF2-40B4-BE49-F238E27FC236}">
                <a16:creationId xmlns:a16="http://schemas.microsoft.com/office/drawing/2014/main" id="{B5401D63-416A-4CB8-9C7B-D1A1433B82EE}"/>
              </a:ext>
            </a:extLst>
          </p:cNvPr>
          <p:cNvPicPr>
            <a:picLocks noChangeAspect="1"/>
          </p:cNvPicPr>
          <p:nvPr/>
        </p:nvPicPr>
        <p:blipFill>
          <a:blip r:embed="rId6"/>
          <a:stretch>
            <a:fillRect/>
          </a:stretch>
        </p:blipFill>
        <p:spPr>
          <a:xfrm>
            <a:off x="10645622" y="1507881"/>
            <a:ext cx="1472883" cy="3441191"/>
          </a:xfrm>
          <a:prstGeom prst="rect">
            <a:avLst/>
          </a:prstGeom>
          <a:ln w="19050">
            <a:solidFill>
              <a:schemeClr val="tx1"/>
            </a:solidFill>
          </a:ln>
        </p:spPr>
      </p:pic>
    </p:spTree>
    <p:extLst>
      <p:ext uri="{BB962C8B-B14F-4D97-AF65-F5344CB8AC3E}">
        <p14:creationId xmlns:p14="http://schemas.microsoft.com/office/powerpoint/2010/main" val="274707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169682" y="1574276"/>
            <a:ext cx="12022318" cy="5170646"/>
          </a:xfrm>
          <a:prstGeom prst="rect">
            <a:avLst/>
          </a:prstGeom>
          <a:noFill/>
        </p:spPr>
        <p:txBody>
          <a:bodyPr wrap="square" rtlCol="0">
            <a:spAutoFit/>
          </a:bodyPr>
          <a:lstStyle/>
          <a:p>
            <a:pPr algn="ctr"/>
            <a:r>
              <a:rPr lang="en-US" sz="2400" dirty="0">
                <a:solidFill>
                  <a:srgbClr val="0E253A"/>
                </a:solidFill>
                <a:latin typeface="Arial Black" panose="020B0A04020102020204" pitchFamily="34" charset="0"/>
              </a:rPr>
              <a:t>High Jump Competition</a:t>
            </a:r>
          </a:p>
          <a:p>
            <a:endParaRPr lang="en-US" dirty="0">
              <a:solidFill>
                <a:srgbClr val="0E253A"/>
              </a:solidFill>
              <a:latin typeface="Arial Black" panose="020B0A04020102020204" pitchFamily="34" charset="0"/>
            </a:endParaRPr>
          </a:p>
          <a:p>
            <a:r>
              <a:rPr lang="en-US" dirty="0">
                <a:solidFill>
                  <a:srgbClr val="0E253A"/>
                </a:solidFill>
                <a:latin typeface="Arial Black" panose="020B0A04020102020204" pitchFamily="34" charset="0"/>
              </a:rPr>
              <a:t>After the warm-up time is concluded, meet with the athletes in a circle to do the following:</a:t>
            </a:r>
          </a:p>
          <a:p>
            <a:endParaRPr lang="en-US" dirty="0">
              <a:solidFill>
                <a:srgbClr val="0E253A"/>
              </a:solidFill>
              <a:latin typeface="Arial Black" panose="020B0A04020102020204" pitchFamily="34" charset="0"/>
            </a:endParaRPr>
          </a:p>
          <a:p>
            <a:pPr marL="1200150" lvl="2" indent="-285750">
              <a:buFont typeface="Wingdings" panose="05000000000000000000" pitchFamily="2" charset="2"/>
              <a:buChar char="Ø"/>
            </a:pPr>
            <a:r>
              <a:rPr lang="en-US" dirty="0">
                <a:solidFill>
                  <a:srgbClr val="0E253A"/>
                </a:solidFill>
                <a:latin typeface="Arial Black" panose="020B0A04020102020204" pitchFamily="34" charset="0"/>
              </a:rPr>
              <a:t>review each athlete’s opening height</a:t>
            </a:r>
          </a:p>
          <a:p>
            <a:pPr marL="1200150" lvl="2" indent="-285750">
              <a:buFont typeface="Wingdings" panose="05000000000000000000" pitchFamily="2" charset="2"/>
              <a:buChar char="Ø"/>
            </a:pPr>
            <a:r>
              <a:rPr lang="en-US" dirty="0">
                <a:solidFill>
                  <a:srgbClr val="0E253A"/>
                </a:solidFill>
                <a:latin typeface="Arial Black" panose="020B0A04020102020204" pitchFamily="34" charset="0"/>
              </a:rPr>
              <a:t>review the jumping order and how athletes will be called (up, on deck, on hold)</a:t>
            </a:r>
          </a:p>
          <a:p>
            <a:pPr marL="1200150" lvl="2" indent="-285750">
              <a:buFont typeface="Wingdings" panose="05000000000000000000" pitchFamily="2" charset="2"/>
              <a:buChar char="Ø"/>
            </a:pPr>
            <a:r>
              <a:rPr lang="en-US" dirty="0">
                <a:solidFill>
                  <a:srgbClr val="0E253A"/>
                </a:solidFill>
                <a:latin typeface="Arial Black" panose="020B0A04020102020204" pitchFamily="34" charset="0"/>
              </a:rPr>
              <a:t>tell athletes about time limits and flags (yellow flag when 15 seconds left)</a:t>
            </a:r>
          </a:p>
          <a:p>
            <a:pPr marL="1200150" lvl="2" indent="-285750">
              <a:buFont typeface="Wingdings" panose="05000000000000000000" pitchFamily="2" charset="2"/>
              <a:buChar char="Ø"/>
            </a:pPr>
            <a:r>
              <a:rPr lang="en-US" dirty="0">
                <a:solidFill>
                  <a:srgbClr val="0E253A"/>
                </a:solidFill>
                <a:latin typeface="Arial Black" panose="020B0A04020102020204" pitchFamily="34" charset="0"/>
              </a:rPr>
              <a:t>tell athletes to check out/in with you if they must leave for another event</a:t>
            </a:r>
          </a:p>
          <a:p>
            <a:pPr marL="1200150" lvl="2" indent="-285750">
              <a:buFont typeface="Wingdings" panose="05000000000000000000" pitchFamily="2" charset="2"/>
              <a:buChar char="Ø"/>
            </a:pPr>
            <a:r>
              <a:rPr lang="en-US" dirty="0">
                <a:solidFill>
                  <a:srgbClr val="0E253A"/>
                </a:solidFill>
                <a:latin typeface="Arial Black" panose="020B0A04020102020204" pitchFamily="34" charset="0"/>
              </a:rPr>
              <a:t>have athletes show you their 1 or 2 tape markers on the apron </a:t>
            </a:r>
            <a:r>
              <a:rPr lang="en-US" sz="1400" dirty="0">
                <a:solidFill>
                  <a:srgbClr val="0E253A"/>
                </a:solidFill>
                <a:latin typeface="Arial Black" panose="020B0A04020102020204" pitchFamily="34" charset="0"/>
              </a:rPr>
              <a:t>(see tips &amp; tricks)</a:t>
            </a:r>
            <a:r>
              <a:rPr lang="en-US" dirty="0">
                <a:solidFill>
                  <a:srgbClr val="0E253A"/>
                </a:solidFill>
                <a:latin typeface="Arial Black" panose="020B0A04020102020204" pitchFamily="34" charset="0"/>
              </a:rPr>
              <a:t>	</a:t>
            </a:r>
          </a:p>
          <a:p>
            <a:pPr marL="1200150" lvl="2" indent="-285750">
              <a:buFont typeface="Wingdings" panose="05000000000000000000" pitchFamily="2" charset="2"/>
              <a:buChar char="Ø"/>
            </a:pPr>
            <a:r>
              <a:rPr lang="en-US" dirty="0">
                <a:solidFill>
                  <a:srgbClr val="0E253A"/>
                </a:solidFill>
                <a:latin typeface="Arial Black" panose="020B0A04020102020204" pitchFamily="34" charset="0"/>
              </a:rPr>
              <a:t>tell athletes that they can meet with their coaches </a:t>
            </a:r>
            <a:r>
              <a:rPr lang="en-US" u="sng" dirty="0">
                <a:solidFill>
                  <a:srgbClr val="0E253A"/>
                </a:solidFill>
                <a:latin typeface="Arial Black" panose="020B0A04020102020204" pitchFamily="34" charset="0"/>
              </a:rPr>
              <a:t>outside</a:t>
            </a:r>
            <a:r>
              <a:rPr lang="en-US" dirty="0">
                <a:solidFill>
                  <a:srgbClr val="0E253A"/>
                </a:solidFill>
                <a:latin typeface="Arial Black" panose="020B0A04020102020204" pitchFamily="34" charset="0"/>
              </a:rPr>
              <a:t> the competition area</a:t>
            </a:r>
          </a:p>
          <a:p>
            <a:pPr marL="1200150" lvl="2" indent="-285750">
              <a:buFont typeface="Wingdings" panose="05000000000000000000" pitchFamily="2" charset="2"/>
              <a:buChar char="Ø"/>
            </a:pPr>
            <a:r>
              <a:rPr lang="en-US" dirty="0">
                <a:solidFill>
                  <a:srgbClr val="0E253A"/>
                </a:solidFill>
                <a:latin typeface="Arial Black" panose="020B0A04020102020204" pitchFamily="34" charset="0"/>
              </a:rPr>
              <a:t>tell athletes that it will be a safe and fair competition, wish them luck, &amp; smile! </a:t>
            </a:r>
            <a:r>
              <a:rPr lang="en-US" dirty="0">
                <a:solidFill>
                  <a:srgbClr val="0E253A"/>
                </a:solidFill>
                <a:latin typeface="Arial Black" panose="020B0A04020102020204" pitchFamily="34" charset="0"/>
                <a:sym typeface="Wingdings" panose="05000000000000000000" pitchFamily="2" charset="2"/>
              </a:rPr>
              <a:t></a:t>
            </a: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r>
              <a:rPr lang="en-US" dirty="0">
                <a:solidFill>
                  <a:srgbClr val="0E253A"/>
                </a:solidFill>
                <a:latin typeface="Arial Black" panose="020B0A04020102020204" pitchFamily="34" charset="0"/>
              </a:rPr>
              <a:t>Check the opening bar height with measuring tape or measuring stick.</a:t>
            </a:r>
          </a:p>
          <a:p>
            <a:endParaRPr lang="en-US" dirty="0">
              <a:solidFill>
                <a:srgbClr val="0E253A"/>
              </a:solidFill>
              <a:latin typeface="Arial Black" panose="020B0A04020102020204" pitchFamily="34" charset="0"/>
            </a:endParaRPr>
          </a:p>
          <a:p>
            <a:r>
              <a:rPr lang="en-US" dirty="0">
                <a:solidFill>
                  <a:srgbClr val="0E253A"/>
                </a:solidFill>
                <a:latin typeface="Arial Black" panose="020B0A04020102020204" pitchFamily="34" charset="0"/>
              </a:rPr>
              <a:t>Write the competition start time on the score sheet. </a:t>
            </a:r>
          </a:p>
          <a:p>
            <a:endParaRPr lang="en-US" dirty="0">
              <a:solidFill>
                <a:srgbClr val="0E253A"/>
              </a:solidFill>
              <a:latin typeface="Arial Black" panose="020B0A04020102020204" pitchFamily="34" charset="0"/>
            </a:endParaRPr>
          </a:p>
          <a:p>
            <a:endParaRPr lang="en-US" dirty="0"/>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0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235669" y="1574276"/>
            <a:ext cx="9407095" cy="5447645"/>
          </a:xfrm>
          <a:prstGeom prst="rect">
            <a:avLst/>
          </a:prstGeom>
          <a:noFill/>
        </p:spPr>
        <p:txBody>
          <a:bodyPr wrap="square" rtlCol="0">
            <a:spAutoFit/>
          </a:bodyPr>
          <a:lstStyle/>
          <a:p>
            <a:pPr algn="ctr"/>
            <a:r>
              <a:rPr lang="en-US" sz="2400" dirty="0">
                <a:solidFill>
                  <a:srgbClr val="0E253A"/>
                </a:solidFill>
                <a:latin typeface="Arial Black" panose="020B0A04020102020204" pitchFamily="34" charset="0"/>
              </a:rPr>
              <a:t>High Jump Competition</a:t>
            </a:r>
          </a:p>
          <a:p>
            <a:endParaRPr lang="en-US" dirty="0">
              <a:solidFill>
                <a:srgbClr val="0E253A"/>
              </a:solidFill>
              <a:latin typeface="Arial Black" panose="020B0A04020102020204" pitchFamily="34" charset="0"/>
            </a:endParaRPr>
          </a:p>
          <a:p>
            <a:r>
              <a:rPr lang="en-US" dirty="0">
                <a:solidFill>
                  <a:srgbClr val="0E253A"/>
                </a:solidFill>
                <a:latin typeface="Arial Black" panose="020B0A04020102020204" pitchFamily="34" charset="0"/>
              </a:rPr>
              <a:t>Depending on the number of officials at the meet, you may have to do </a:t>
            </a:r>
            <a:r>
              <a:rPr lang="en-US" u="sng" dirty="0">
                <a:solidFill>
                  <a:srgbClr val="0E253A"/>
                </a:solidFill>
                <a:latin typeface="Arial Black" panose="020B0A04020102020204" pitchFamily="34" charset="0"/>
              </a:rPr>
              <a:t>one</a:t>
            </a:r>
            <a:r>
              <a:rPr lang="en-US" dirty="0">
                <a:solidFill>
                  <a:srgbClr val="0E253A"/>
                </a:solidFill>
                <a:latin typeface="Arial Black" panose="020B0A04020102020204" pitchFamily="34" charset="0"/>
              </a:rPr>
              <a:t> or </a:t>
            </a:r>
            <a:r>
              <a:rPr lang="en-US" u="sng" dirty="0">
                <a:solidFill>
                  <a:srgbClr val="0E253A"/>
                </a:solidFill>
                <a:latin typeface="Arial Black" panose="020B0A04020102020204" pitchFamily="34" charset="0"/>
              </a:rPr>
              <a:t>all</a:t>
            </a:r>
            <a:r>
              <a:rPr lang="en-US" dirty="0">
                <a:solidFill>
                  <a:srgbClr val="0E253A"/>
                </a:solidFill>
                <a:latin typeface="Arial Black" panose="020B0A04020102020204" pitchFamily="34" charset="0"/>
              </a:rPr>
              <a:t> of the following:</a:t>
            </a:r>
          </a:p>
          <a:p>
            <a:pPr marL="285750" indent="-285750">
              <a:buFont typeface="Wingdings" panose="05000000000000000000" pitchFamily="2" charset="2"/>
              <a:buChar char="v"/>
            </a:pPr>
            <a:r>
              <a:rPr lang="en-US" dirty="0">
                <a:solidFill>
                  <a:srgbClr val="0E253A"/>
                </a:solidFill>
                <a:latin typeface="Arial Black" panose="020B0A04020102020204" pitchFamily="34" charset="0"/>
              </a:rPr>
              <a:t>call up athletes for each attempt (up, on deck, on hold)</a:t>
            </a:r>
          </a:p>
          <a:p>
            <a:pPr marL="285750" indent="-285750">
              <a:buFont typeface="Wingdings" panose="05000000000000000000" pitchFamily="2" charset="2"/>
              <a:buChar char="v"/>
            </a:pPr>
            <a:r>
              <a:rPr lang="en-US" dirty="0">
                <a:solidFill>
                  <a:srgbClr val="0E253A"/>
                </a:solidFill>
                <a:latin typeface="Arial Black" panose="020B0A04020102020204" pitchFamily="34" charset="0"/>
              </a:rPr>
              <a:t>time each attempt (see next slide)</a:t>
            </a:r>
          </a:p>
          <a:p>
            <a:pPr marL="285750" indent="-285750">
              <a:buFont typeface="Wingdings" panose="05000000000000000000" pitchFamily="2" charset="2"/>
              <a:buChar char="v"/>
            </a:pPr>
            <a:r>
              <a:rPr lang="en-US" dirty="0">
                <a:solidFill>
                  <a:srgbClr val="0E253A"/>
                </a:solidFill>
                <a:latin typeface="Arial Black" panose="020B0A04020102020204" pitchFamily="34" charset="0"/>
              </a:rPr>
              <a:t>watch the plane (white line) of the uprights to be sure it is not crossed by any body part without first clearing the bar</a:t>
            </a:r>
          </a:p>
          <a:p>
            <a:pPr marL="285750" indent="-285750">
              <a:buFont typeface="Wingdings" panose="05000000000000000000" pitchFamily="2" charset="2"/>
              <a:buChar char="v"/>
            </a:pPr>
            <a:r>
              <a:rPr lang="en-US" dirty="0">
                <a:solidFill>
                  <a:srgbClr val="0E253A"/>
                </a:solidFill>
                <a:latin typeface="Arial Black" panose="020B0A04020102020204" pitchFamily="34" charset="0"/>
              </a:rPr>
              <a:t>watch that the athlete takes off from </a:t>
            </a:r>
            <a:r>
              <a:rPr lang="en-US" u="sng" dirty="0">
                <a:solidFill>
                  <a:srgbClr val="0E253A"/>
                </a:solidFill>
                <a:latin typeface="Arial Black" panose="020B0A04020102020204" pitchFamily="34" charset="0"/>
              </a:rPr>
              <a:t>one</a:t>
            </a:r>
            <a:r>
              <a:rPr lang="en-US" dirty="0">
                <a:solidFill>
                  <a:srgbClr val="0E253A"/>
                </a:solidFill>
                <a:latin typeface="Arial Black" panose="020B0A04020102020204" pitchFamily="34" charset="0"/>
              </a:rPr>
              <a:t> foot</a:t>
            </a:r>
          </a:p>
          <a:p>
            <a:pPr marL="285750" indent="-285750">
              <a:buFont typeface="Wingdings" panose="05000000000000000000" pitchFamily="2" charset="2"/>
              <a:buChar char="v"/>
            </a:pPr>
            <a:r>
              <a:rPr lang="en-US" dirty="0">
                <a:solidFill>
                  <a:srgbClr val="0E253A"/>
                </a:solidFill>
                <a:latin typeface="Arial Black" panose="020B0A04020102020204" pitchFamily="34" charset="0"/>
              </a:rPr>
              <a:t>raise flags for:</a:t>
            </a:r>
          </a:p>
          <a:p>
            <a:pPr marL="742950" lvl="1" indent="-285750">
              <a:buFont typeface="Wingdings" panose="05000000000000000000" pitchFamily="2" charset="2"/>
              <a:buChar char="v"/>
            </a:pPr>
            <a:r>
              <a:rPr lang="en-US" dirty="0">
                <a:solidFill>
                  <a:srgbClr val="0E253A"/>
                </a:solidFill>
                <a:latin typeface="Arial Black" panose="020B0A04020102020204" pitchFamily="34" charset="0"/>
              </a:rPr>
              <a:t>time warnings (yellow) </a:t>
            </a:r>
          </a:p>
          <a:p>
            <a:pPr marL="742950" lvl="1" indent="-285750">
              <a:buFont typeface="Wingdings" panose="05000000000000000000" pitchFamily="2" charset="2"/>
              <a:buChar char="v"/>
            </a:pPr>
            <a:r>
              <a:rPr lang="en-US" dirty="0">
                <a:solidFill>
                  <a:srgbClr val="0E253A"/>
                </a:solidFill>
                <a:latin typeface="Arial Black" panose="020B0A04020102020204" pitchFamily="34" charset="0"/>
              </a:rPr>
              <a:t>failed attempts (red)</a:t>
            </a:r>
          </a:p>
          <a:p>
            <a:pPr marL="742950" lvl="1" indent="-285750">
              <a:buFont typeface="Wingdings" panose="05000000000000000000" pitchFamily="2" charset="2"/>
              <a:buChar char="v"/>
            </a:pPr>
            <a:r>
              <a:rPr lang="en-US" dirty="0">
                <a:solidFill>
                  <a:srgbClr val="0E253A"/>
                </a:solidFill>
                <a:latin typeface="Arial Black" panose="020B0A04020102020204" pitchFamily="34" charset="0"/>
              </a:rPr>
              <a:t>valid attempts (white) </a:t>
            </a:r>
          </a:p>
          <a:p>
            <a:pPr marL="285750" indent="-285750">
              <a:buFont typeface="Wingdings" panose="05000000000000000000" pitchFamily="2" charset="2"/>
              <a:buChar char="v"/>
            </a:pPr>
            <a:r>
              <a:rPr lang="en-US" dirty="0">
                <a:solidFill>
                  <a:srgbClr val="0E253A"/>
                </a:solidFill>
                <a:latin typeface="Arial Black" panose="020B0A04020102020204" pitchFamily="34" charset="0"/>
              </a:rPr>
              <a:t>mark the score sheet (X = failed attempt, O = valid trial, - = pass)</a:t>
            </a:r>
          </a:p>
          <a:p>
            <a:pPr marL="285750" indent="-285750">
              <a:buFont typeface="Wingdings" panose="05000000000000000000" pitchFamily="2" charset="2"/>
              <a:buChar char="v"/>
            </a:pPr>
            <a:r>
              <a:rPr lang="en-US" dirty="0">
                <a:solidFill>
                  <a:srgbClr val="0E253A"/>
                </a:solidFill>
                <a:latin typeface="Arial Black" panose="020B0A04020102020204" pitchFamily="34" charset="0"/>
              </a:rPr>
              <a:t>replace crossbar for missed attempts</a:t>
            </a:r>
          </a:p>
          <a:p>
            <a:pPr marL="285750" indent="-285750">
              <a:buFont typeface="Wingdings" panose="05000000000000000000" pitchFamily="2" charset="2"/>
              <a:buChar char="v"/>
            </a:pPr>
            <a:r>
              <a:rPr lang="en-US" dirty="0">
                <a:solidFill>
                  <a:srgbClr val="0E253A"/>
                </a:solidFill>
                <a:latin typeface="Arial Black" panose="020B0A04020102020204" pitchFamily="34" charset="0"/>
              </a:rPr>
              <a:t>measure the crossbar </a:t>
            </a:r>
            <a:r>
              <a:rPr lang="en-US" u="sng" dirty="0">
                <a:solidFill>
                  <a:srgbClr val="0E253A"/>
                </a:solidFill>
                <a:latin typeface="Arial Black" panose="020B0A04020102020204" pitchFamily="34" charset="0"/>
              </a:rPr>
              <a:t>after every new height</a:t>
            </a:r>
            <a:r>
              <a:rPr lang="en-US" dirty="0">
                <a:solidFill>
                  <a:srgbClr val="0E253A"/>
                </a:solidFill>
                <a:latin typeface="Arial Black" panose="020B0A04020102020204" pitchFamily="34" charset="0"/>
              </a:rPr>
              <a:t> set</a:t>
            </a:r>
          </a:p>
          <a:p>
            <a:pPr marL="285750" indent="-285750">
              <a:buFont typeface="Wingdings" panose="05000000000000000000" pitchFamily="2" charset="2"/>
              <a:buChar char="v"/>
            </a:pPr>
            <a:r>
              <a:rPr lang="en-US" dirty="0">
                <a:solidFill>
                  <a:srgbClr val="0E253A"/>
                </a:solidFill>
                <a:latin typeface="Arial Black" panose="020B0A04020102020204" pitchFamily="34" charset="0"/>
              </a:rPr>
              <a:t>watch the position of the landing pit and move when necessary so that it doesn’t touch the uprights</a:t>
            </a:r>
          </a:p>
          <a:p>
            <a:endParaRPr lang="en-US" dirty="0"/>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outdoor, person&#10;&#10;Description automatically generated">
            <a:extLst>
              <a:ext uri="{FF2B5EF4-FFF2-40B4-BE49-F238E27FC236}">
                <a16:creationId xmlns:a16="http://schemas.microsoft.com/office/drawing/2014/main" id="{4A6A5750-7546-43EA-9536-99BB9A5EE5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2765" y="3213235"/>
            <a:ext cx="2450066" cy="3349488"/>
          </a:xfrm>
          <a:prstGeom prst="rect">
            <a:avLst/>
          </a:prstGeom>
          <a:ln w="28575">
            <a:solidFill>
              <a:schemeClr val="tx1"/>
            </a:solidFill>
          </a:ln>
        </p:spPr>
      </p:pic>
    </p:spTree>
    <p:extLst>
      <p:ext uri="{BB962C8B-B14F-4D97-AF65-F5344CB8AC3E}">
        <p14:creationId xmlns:p14="http://schemas.microsoft.com/office/powerpoint/2010/main" val="104295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235670" y="1574276"/>
            <a:ext cx="11635488" cy="1292662"/>
          </a:xfrm>
          <a:prstGeom prst="rect">
            <a:avLst/>
          </a:prstGeom>
          <a:noFill/>
        </p:spPr>
        <p:txBody>
          <a:bodyPr wrap="square" rtlCol="0">
            <a:spAutoFit/>
          </a:bodyPr>
          <a:lstStyle/>
          <a:p>
            <a:pPr algn="ctr"/>
            <a:r>
              <a:rPr lang="en-US" sz="2400" dirty="0">
                <a:solidFill>
                  <a:srgbClr val="0E253A"/>
                </a:solidFill>
                <a:latin typeface="Arial Black" panose="020B0A04020102020204" pitchFamily="34" charset="0"/>
              </a:rPr>
              <a:t>High Jump Competition</a:t>
            </a:r>
          </a:p>
          <a:p>
            <a:endParaRPr lang="en-US" dirty="0">
              <a:solidFill>
                <a:srgbClr val="0E253A"/>
              </a:solidFill>
              <a:latin typeface="Arial Black" panose="020B0A04020102020204" pitchFamily="34" charset="0"/>
            </a:endParaRPr>
          </a:p>
          <a:p>
            <a:r>
              <a:rPr lang="en-US" dirty="0">
                <a:solidFill>
                  <a:srgbClr val="0E253A"/>
                </a:solidFill>
                <a:latin typeface="Arial Black" panose="020B0A04020102020204" pitchFamily="34" charset="0"/>
              </a:rPr>
              <a:t>Timing &amp; Bar Raise Increments</a:t>
            </a:r>
          </a:p>
          <a:p>
            <a:endParaRPr lang="en-US" dirty="0"/>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9604C251-1EEA-4D5F-ACB4-7036CEC0F34F}"/>
              </a:ext>
            </a:extLst>
          </p:cNvPr>
          <p:cNvGraphicFramePr>
            <a:graphicFrameLocks noGrp="1"/>
          </p:cNvGraphicFramePr>
          <p:nvPr>
            <p:extLst>
              <p:ext uri="{D42A27DB-BD31-4B8C-83A1-F6EECF244321}">
                <p14:modId xmlns:p14="http://schemas.microsoft.com/office/powerpoint/2010/main" val="1855167161"/>
              </p:ext>
            </p:extLst>
          </p:nvPr>
        </p:nvGraphicFramePr>
        <p:xfrm>
          <a:off x="235670" y="2780644"/>
          <a:ext cx="11546755" cy="2595880"/>
        </p:xfrm>
        <a:graphic>
          <a:graphicData uri="http://schemas.openxmlformats.org/drawingml/2006/table">
            <a:tbl>
              <a:tblPr firstRow="1" bandRow="1">
                <a:tableStyleId>{5C22544A-7EE6-4342-B048-85BDC9FD1C3A}</a:tableStyleId>
              </a:tblPr>
              <a:tblGrid>
                <a:gridCol w="3343055">
                  <a:extLst>
                    <a:ext uri="{9D8B030D-6E8A-4147-A177-3AD203B41FA5}">
                      <a16:colId xmlns:a16="http://schemas.microsoft.com/office/drawing/2014/main" val="1667391689"/>
                    </a:ext>
                  </a:extLst>
                </a:gridCol>
                <a:gridCol w="2084138">
                  <a:extLst>
                    <a:ext uri="{9D8B030D-6E8A-4147-A177-3AD203B41FA5}">
                      <a16:colId xmlns:a16="http://schemas.microsoft.com/office/drawing/2014/main" val="550833281"/>
                    </a:ext>
                  </a:extLst>
                </a:gridCol>
                <a:gridCol w="2117558">
                  <a:extLst>
                    <a:ext uri="{9D8B030D-6E8A-4147-A177-3AD203B41FA5}">
                      <a16:colId xmlns:a16="http://schemas.microsoft.com/office/drawing/2014/main" val="273913088"/>
                    </a:ext>
                  </a:extLst>
                </a:gridCol>
                <a:gridCol w="2021305">
                  <a:extLst>
                    <a:ext uri="{9D8B030D-6E8A-4147-A177-3AD203B41FA5}">
                      <a16:colId xmlns:a16="http://schemas.microsoft.com/office/drawing/2014/main" val="2183193663"/>
                    </a:ext>
                  </a:extLst>
                </a:gridCol>
                <a:gridCol w="1980699">
                  <a:extLst>
                    <a:ext uri="{9D8B030D-6E8A-4147-A177-3AD203B41FA5}">
                      <a16:colId xmlns:a16="http://schemas.microsoft.com/office/drawing/2014/main" val="1051584457"/>
                    </a:ext>
                  </a:extLst>
                </a:gridCol>
              </a:tblGrid>
              <a:tr h="370840">
                <a:tc>
                  <a:txBody>
                    <a:bodyPr/>
                    <a:lstStyle/>
                    <a:p>
                      <a:endParaRPr lang="en-US" dirty="0"/>
                    </a:p>
                  </a:txBody>
                  <a:tcPr/>
                </a:tc>
                <a:tc>
                  <a:txBody>
                    <a:bodyPr/>
                    <a:lstStyle/>
                    <a:p>
                      <a:pPr algn="ctr"/>
                      <a:r>
                        <a:rPr lang="en-US" dirty="0"/>
                        <a:t>USATF</a:t>
                      </a:r>
                    </a:p>
                  </a:txBody>
                  <a:tcPr/>
                </a:tc>
                <a:tc>
                  <a:txBody>
                    <a:bodyPr/>
                    <a:lstStyle/>
                    <a:p>
                      <a:pPr algn="ctr"/>
                      <a:r>
                        <a:rPr lang="en-US" dirty="0"/>
                        <a:t>WA </a:t>
                      </a:r>
                    </a:p>
                  </a:txBody>
                  <a:tcPr/>
                </a:tc>
                <a:tc>
                  <a:txBody>
                    <a:bodyPr/>
                    <a:lstStyle/>
                    <a:p>
                      <a:pPr algn="ctr"/>
                      <a:r>
                        <a:rPr lang="en-US" dirty="0"/>
                        <a:t>NCAA</a:t>
                      </a:r>
                    </a:p>
                  </a:txBody>
                  <a:tcPr/>
                </a:tc>
                <a:tc>
                  <a:txBody>
                    <a:bodyPr/>
                    <a:lstStyle/>
                    <a:p>
                      <a:pPr algn="ctr"/>
                      <a:r>
                        <a:rPr lang="en-US" dirty="0"/>
                        <a:t>NFHS</a:t>
                      </a:r>
                    </a:p>
                  </a:txBody>
                  <a:tcPr/>
                </a:tc>
                <a:extLst>
                  <a:ext uri="{0D108BD9-81ED-4DB2-BD59-A6C34878D82A}">
                    <a16:rowId xmlns:a16="http://schemas.microsoft.com/office/drawing/2014/main" val="3310345481"/>
                  </a:ext>
                </a:extLst>
              </a:tr>
              <a:tr h="370840">
                <a:tc>
                  <a:txBody>
                    <a:bodyPr/>
                    <a:lstStyle/>
                    <a:p>
                      <a:pPr algn="l"/>
                      <a:r>
                        <a:rPr lang="en-US" dirty="0">
                          <a:latin typeface="Arial Black" panose="020B0A04020102020204" pitchFamily="34" charset="0"/>
                        </a:rPr>
                        <a:t>4 or more Jumpers</a:t>
                      </a:r>
                    </a:p>
                  </a:txBody>
                  <a:tcPr/>
                </a:tc>
                <a:tc>
                  <a:txBody>
                    <a:bodyPr/>
                    <a:lstStyle/>
                    <a:p>
                      <a:pPr algn="ctr"/>
                      <a:r>
                        <a:rPr lang="en-US" dirty="0">
                          <a:latin typeface="Arial Black" panose="020B0A04020102020204" pitchFamily="34" charset="0"/>
                        </a:rPr>
                        <a:t>1 minute </a:t>
                      </a:r>
                    </a:p>
                  </a:txBody>
                  <a:tcPr/>
                </a:tc>
                <a:tc>
                  <a:txBody>
                    <a:bodyPr/>
                    <a:lstStyle/>
                    <a:p>
                      <a:pPr algn="ctr"/>
                      <a:r>
                        <a:rPr lang="en-US" dirty="0">
                          <a:latin typeface="Arial Black" panose="020B0A04020102020204" pitchFamily="34" charset="0"/>
                        </a:rPr>
                        <a:t>1 minute</a:t>
                      </a:r>
                    </a:p>
                  </a:txBody>
                  <a:tcPr/>
                </a:tc>
                <a:tc>
                  <a:txBody>
                    <a:bodyPr/>
                    <a:lstStyle/>
                    <a:p>
                      <a:pPr algn="ctr"/>
                      <a:r>
                        <a:rPr lang="en-US" dirty="0">
                          <a:latin typeface="Arial Black" panose="020B0A04020102020204" pitchFamily="34" charset="0"/>
                        </a:rPr>
                        <a:t>1 minute</a:t>
                      </a:r>
                    </a:p>
                  </a:txBody>
                  <a:tcPr/>
                </a:tc>
                <a:tc>
                  <a:txBody>
                    <a:bodyPr/>
                    <a:lstStyle/>
                    <a:p>
                      <a:pPr algn="ctr"/>
                      <a:r>
                        <a:rPr lang="en-US" dirty="0">
                          <a:latin typeface="Arial Black" panose="020B0A04020102020204" pitchFamily="34" charset="0"/>
                        </a:rPr>
                        <a:t>1 minute</a:t>
                      </a:r>
                    </a:p>
                  </a:txBody>
                  <a:tcPr/>
                </a:tc>
                <a:extLst>
                  <a:ext uri="{0D108BD9-81ED-4DB2-BD59-A6C34878D82A}">
                    <a16:rowId xmlns:a16="http://schemas.microsoft.com/office/drawing/2014/main" val="2658485572"/>
                  </a:ext>
                </a:extLst>
              </a:tr>
              <a:tr h="370840">
                <a:tc>
                  <a:txBody>
                    <a:bodyPr/>
                    <a:lstStyle/>
                    <a:p>
                      <a:pPr algn="l"/>
                      <a:r>
                        <a:rPr lang="en-US" dirty="0">
                          <a:latin typeface="Arial Black" panose="020B0A04020102020204" pitchFamily="34" charset="0"/>
                        </a:rPr>
                        <a:t>2-3 Jumpers</a:t>
                      </a:r>
                    </a:p>
                  </a:txBody>
                  <a:tcPr/>
                </a:tc>
                <a:tc>
                  <a:txBody>
                    <a:bodyPr/>
                    <a:lstStyle/>
                    <a:p>
                      <a:pPr algn="ctr"/>
                      <a:r>
                        <a:rPr lang="en-US" dirty="0">
                          <a:latin typeface="Arial Black" panose="020B0A04020102020204" pitchFamily="34" charset="0"/>
                        </a:rPr>
                        <a:t>1.5 minutes</a:t>
                      </a:r>
                    </a:p>
                  </a:txBody>
                  <a:tcPr/>
                </a:tc>
                <a:tc>
                  <a:txBody>
                    <a:bodyPr/>
                    <a:lstStyle/>
                    <a:p>
                      <a:pPr algn="ctr"/>
                      <a:r>
                        <a:rPr lang="en-US" dirty="0">
                          <a:latin typeface="Arial Black" panose="020B0A04020102020204" pitchFamily="34" charset="0"/>
                        </a:rPr>
                        <a:t>1.5 minutes</a:t>
                      </a:r>
                    </a:p>
                  </a:txBody>
                  <a:tcPr/>
                </a:tc>
                <a:tc>
                  <a:txBody>
                    <a:bodyPr/>
                    <a:lstStyle/>
                    <a:p>
                      <a:pPr algn="ctr"/>
                      <a:r>
                        <a:rPr lang="en-US" dirty="0">
                          <a:latin typeface="Arial Black" panose="020B0A04020102020204" pitchFamily="34" charset="0"/>
                        </a:rPr>
                        <a:t>1.5 minutes</a:t>
                      </a:r>
                    </a:p>
                  </a:txBody>
                  <a:tcPr/>
                </a:tc>
                <a:tc>
                  <a:txBody>
                    <a:bodyPr/>
                    <a:lstStyle/>
                    <a:p>
                      <a:pPr algn="ctr"/>
                      <a:r>
                        <a:rPr lang="en-US" dirty="0">
                          <a:latin typeface="Arial Black" panose="020B0A04020102020204" pitchFamily="34" charset="0"/>
                        </a:rPr>
                        <a:t>3 minutes</a:t>
                      </a:r>
                    </a:p>
                  </a:txBody>
                  <a:tcPr/>
                </a:tc>
                <a:extLst>
                  <a:ext uri="{0D108BD9-81ED-4DB2-BD59-A6C34878D82A}">
                    <a16:rowId xmlns:a16="http://schemas.microsoft.com/office/drawing/2014/main" val="1371720986"/>
                  </a:ext>
                </a:extLst>
              </a:tr>
              <a:tr h="370840">
                <a:tc>
                  <a:txBody>
                    <a:bodyPr/>
                    <a:lstStyle/>
                    <a:p>
                      <a:pPr algn="l"/>
                      <a:r>
                        <a:rPr lang="en-US" dirty="0">
                          <a:latin typeface="Arial Black" panose="020B0A04020102020204" pitchFamily="34" charset="0"/>
                        </a:rPr>
                        <a:t>1 Jumper</a:t>
                      </a:r>
                    </a:p>
                  </a:txBody>
                  <a:tcPr/>
                </a:tc>
                <a:tc>
                  <a:txBody>
                    <a:bodyPr/>
                    <a:lstStyle/>
                    <a:p>
                      <a:pPr algn="ctr"/>
                      <a:r>
                        <a:rPr lang="en-US" dirty="0">
                          <a:latin typeface="Arial Black" panose="020B0A04020102020204" pitchFamily="34" charset="0"/>
                        </a:rPr>
                        <a:t>3 minutes</a:t>
                      </a:r>
                    </a:p>
                  </a:txBody>
                  <a:tcPr/>
                </a:tc>
                <a:tc>
                  <a:txBody>
                    <a:bodyPr/>
                    <a:lstStyle/>
                    <a:p>
                      <a:pPr algn="ctr"/>
                      <a:r>
                        <a:rPr lang="en-US" dirty="0">
                          <a:latin typeface="Arial Black" panose="020B0A04020102020204" pitchFamily="34" charset="0"/>
                        </a:rPr>
                        <a:t>3 minutes</a:t>
                      </a:r>
                    </a:p>
                  </a:txBody>
                  <a:tcPr/>
                </a:tc>
                <a:tc>
                  <a:txBody>
                    <a:bodyPr/>
                    <a:lstStyle/>
                    <a:p>
                      <a:pPr algn="ctr"/>
                      <a:r>
                        <a:rPr lang="en-US" dirty="0">
                          <a:latin typeface="Arial Black" panose="020B0A04020102020204" pitchFamily="34" charset="0"/>
                        </a:rPr>
                        <a:t>3 minutes </a:t>
                      </a:r>
                    </a:p>
                  </a:txBody>
                  <a:tcPr/>
                </a:tc>
                <a:tc>
                  <a:txBody>
                    <a:bodyPr/>
                    <a:lstStyle/>
                    <a:p>
                      <a:pPr algn="ctr"/>
                      <a:r>
                        <a:rPr lang="en-US" dirty="0">
                          <a:latin typeface="Arial Black" panose="020B0A04020102020204" pitchFamily="34" charset="0"/>
                        </a:rPr>
                        <a:t>5 minutes</a:t>
                      </a:r>
                    </a:p>
                  </a:txBody>
                  <a:tcPr/>
                </a:tc>
                <a:extLst>
                  <a:ext uri="{0D108BD9-81ED-4DB2-BD59-A6C34878D82A}">
                    <a16:rowId xmlns:a16="http://schemas.microsoft.com/office/drawing/2014/main" val="1571338282"/>
                  </a:ext>
                </a:extLst>
              </a:tr>
              <a:tr h="370840">
                <a:tc>
                  <a:txBody>
                    <a:bodyPr/>
                    <a:lstStyle/>
                    <a:p>
                      <a:pPr algn="l"/>
                      <a:r>
                        <a:rPr lang="en-US" sz="1600" dirty="0">
                          <a:latin typeface="Arial Black" panose="020B0A04020102020204" pitchFamily="34" charset="0"/>
                        </a:rPr>
                        <a:t>Consecutive Jumps </a:t>
                      </a:r>
                      <a:r>
                        <a:rPr lang="en-US" sz="900" dirty="0">
                          <a:latin typeface="Arial Black" panose="020B0A04020102020204" pitchFamily="34" charset="0"/>
                        </a:rPr>
                        <a:t>(within height)</a:t>
                      </a:r>
                    </a:p>
                  </a:txBody>
                  <a:tcPr/>
                </a:tc>
                <a:tc>
                  <a:txBody>
                    <a:bodyPr/>
                    <a:lstStyle/>
                    <a:p>
                      <a:pPr algn="ctr"/>
                      <a:r>
                        <a:rPr lang="en-US" dirty="0">
                          <a:latin typeface="Arial Black" panose="020B0A04020102020204" pitchFamily="34" charset="0"/>
                        </a:rPr>
                        <a:t>2 minutes</a:t>
                      </a:r>
                    </a:p>
                  </a:txBody>
                  <a:tcPr/>
                </a:tc>
                <a:tc>
                  <a:txBody>
                    <a:bodyPr/>
                    <a:lstStyle/>
                    <a:p>
                      <a:pPr algn="ctr"/>
                      <a:r>
                        <a:rPr lang="en-US" dirty="0">
                          <a:latin typeface="Arial Black" panose="020B0A04020102020204" pitchFamily="34" charset="0"/>
                        </a:rPr>
                        <a:t>2 minutes</a:t>
                      </a:r>
                    </a:p>
                  </a:txBody>
                  <a:tcPr/>
                </a:tc>
                <a:tc>
                  <a:txBody>
                    <a:bodyPr/>
                    <a:lstStyle/>
                    <a:p>
                      <a:pPr algn="ctr"/>
                      <a:r>
                        <a:rPr lang="en-US" dirty="0">
                          <a:latin typeface="Arial Black" panose="020B0A04020102020204" pitchFamily="34" charset="0"/>
                        </a:rPr>
                        <a:t>2 minutes</a:t>
                      </a:r>
                    </a:p>
                  </a:txBody>
                  <a:tcPr/>
                </a:tc>
                <a:tc>
                  <a:txBody>
                    <a:bodyPr/>
                    <a:lstStyle/>
                    <a:p>
                      <a:pPr algn="ctr"/>
                      <a:r>
                        <a:rPr lang="en-US" dirty="0">
                          <a:latin typeface="Arial Black" panose="020B0A04020102020204" pitchFamily="34" charset="0"/>
                        </a:rPr>
                        <a:t>2 minutes</a:t>
                      </a:r>
                    </a:p>
                  </a:txBody>
                  <a:tcPr/>
                </a:tc>
                <a:extLst>
                  <a:ext uri="{0D108BD9-81ED-4DB2-BD59-A6C34878D82A}">
                    <a16:rowId xmlns:a16="http://schemas.microsoft.com/office/drawing/2014/main" val="4178639252"/>
                  </a:ext>
                </a:extLst>
              </a:tr>
              <a:tr h="370840">
                <a:tc>
                  <a:txBody>
                    <a:bodyPr/>
                    <a:lstStyle/>
                    <a:p>
                      <a:endParaRPr lang="en-US" dirty="0">
                        <a:latin typeface="Arial Black" panose="020B0A04020102020204" pitchFamily="34" charset="0"/>
                      </a:endParaRPr>
                    </a:p>
                  </a:txBody>
                  <a:tcPr/>
                </a:tc>
                <a:tc>
                  <a:txBody>
                    <a:bodyPr/>
                    <a:lstStyle/>
                    <a:p>
                      <a:endParaRPr lang="en-US" dirty="0">
                        <a:latin typeface="Arial Black" panose="020B0A04020102020204" pitchFamily="34" charset="0"/>
                      </a:endParaRPr>
                    </a:p>
                  </a:txBody>
                  <a:tcPr/>
                </a:tc>
                <a:tc>
                  <a:txBody>
                    <a:bodyPr/>
                    <a:lstStyle/>
                    <a:p>
                      <a:endParaRPr lang="en-US" dirty="0">
                        <a:latin typeface="Arial Black" panose="020B0A04020102020204" pitchFamily="34" charset="0"/>
                      </a:endParaRPr>
                    </a:p>
                  </a:txBody>
                  <a:tcPr/>
                </a:tc>
                <a:tc>
                  <a:txBody>
                    <a:bodyPr/>
                    <a:lstStyle/>
                    <a:p>
                      <a:endParaRPr lang="en-US" dirty="0">
                        <a:latin typeface="Arial Black" panose="020B0A04020102020204" pitchFamily="34" charset="0"/>
                      </a:endParaRPr>
                    </a:p>
                  </a:txBody>
                  <a:tcPr/>
                </a:tc>
                <a:tc>
                  <a:txBody>
                    <a:bodyPr/>
                    <a:lstStyle/>
                    <a:p>
                      <a:endParaRPr lang="en-US" dirty="0">
                        <a:latin typeface="Arial Black" panose="020B0A04020102020204" pitchFamily="34" charset="0"/>
                      </a:endParaRPr>
                    </a:p>
                  </a:txBody>
                  <a:tcPr/>
                </a:tc>
                <a:extLst>
                  <a:ext uri="{0D108BD9-81ED-4DB2-BD59-A6C34878D82A}">
                    <a16:rowId xmlns:a16="http://schemas.microsoft.com/office/drawing/2014/main" val="561696213"/>
                  </a:ext>
                </a:extLst>
              </a:tr>
              <a:tr h="370840">
                <a:tc>
                  <a:txBody>
                    <a:bodyPr/>
                    <a:lstStyle/>
                    <a:p>
                      <a:r>
                        <a:rPr lang="en-US" dirty="0">
                          <a:latin typeface="Arial Black" panose="020B0A04020102020204" pitchFamily="34" charset="0"/>
                        </a:rPr>
                        <a:t>Bar Raise Increments</a:t>
                      </a:r>
                    </a:p>
                  </a:txBody>
                  <a:tcPr/>
                </a:tc>
                <a:tc>
                  <a:txBody>
                    <a:bodyPr/>
                    <a:lstStyle/>
                    <a:p>
                      <a:pPr algn="ctr"/>
                      <a:r>
                        <a:rPr lang="en-US" dirty="0">
                          <a:latin typeface="Arial Black" panose="020B0A04020102020204" pitchFamily="34" charset="0"/>
                        </a:rPr>
                        <a:t>Minimum 2cm</a:t>
                      </a:r>
                    </a:p>
                  </a:txBody>
                  <a:tcPr/>
                </a:tc>
                <a:tc>
                  <a:txBody>
                    <a:bodyPr/>
                    <a:lstStyle/>
                    <a:p>
                      <a:pPr algn="ctr"/>
                      <a:r>
                        <a:rPr lang="en-US" dirty="0">
                          <a:latin typeface="Arial Black" panose="020B0A04020102020204" pitchFamily="34" charset="0"/>
                        </a:rPr>
                        <a:t>Minimum 2cm</a:t>
                      </a:r>
                    </a:p>
                  </a:txBody>
                  <a:tcPr/>
                </a:tc>
                <a:tc>
                  <a:txBody>
                    <a:bodyPr/>
                    <a:lstStyle/>
                    <a:p>
                      <a:pPr algn="ctr"/>
                      <a:r>
                        <a:rPr lang="en-US" dirty="0">
                          <a:latin typeface="Arial Black" panose="020B0A04020102020204" pitchFamily="34" charset="0"/>
                        </a:rPr>
                        <a:t>3-5 cm</a:t>
                      </a:r>
                    </a:p>
                  </a:txBody>
                  <a:tcPr/>
                </a:tc>
                <a:tc>
                  <a:txBody>
                    <a:bodyPr/>
                    <a:lstStyle/>
                    <a:p>
                      <a:pPr algn="ctr"/>
                      <a:r>
                        <a:rPr lang="en-US" dirty="0">
                          <a:latin typeface="Arial Black" panose="020B0A04020102020204" pitchFamily="34" charset="0"/>
                        </a:rPr>
                        <a:t>not stated</a:t>
                      </a:r>
                    </a:p>
                  </a:txBody>
                  <a:tcPr/>
                </a:tc>
                <a:extLst>
                  <a:ext uri="{0D108BD9-81ED-4DB2-BD59-A6C34878D82A}">
                    <a16:rowId xmlns:a16="http://schemas.microsoft.com/office/drawing/2014/main" val="3707769086"/>
                  </a:ext>
                </a:extLst>
              </a:tr>
            </a:tbl>
          </a:graphicData>
        </a:graphic>
      </p:graphicFrame>
      <p:sp>
        <p:nvSpPr>
          <p:cNvPr id="7" name="TextBox 6">
            <a:extLst>
              <a:ext uri="{FF2B5EF4-FFF2-40B4-BE49-F238E27FC236}">
                <a16:creationId xmlns:a16="http://schemas.microsoft.com/office/drawing/2014/main" id="{30D65E75-0D5D-43B5-88F0-1A8CBFEC4B7E}"/>
              </a:ext>
            </a:extLst>
          </p:cNvPr>
          <p:cNvSpPr txBox="1"/>
          <p:nvPr/>
        </p:nvSpPr>
        <p:spPr>
          <a:xfrm>
            <a:off x="235670" y="5934670"/>
            <a:ext cx="119563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Time Expiration Warning → 15 seconds left → raise yellow flag slowly → at end, drop flag swiftly but with no sound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See rule books for combined events.</a:t>
            </a:r>
          </a:p>
        </p:txBody>
      </p:sp>
    </p:spTree>
    <p:extLst>
      <p:ext uri="{BB962C8B-B14F-4D97-AF65-F5344CB8AC3E}">
        <p14:creationId xmlns:p14="http://schemas.microsoft.com/office/powerpoint/2010/main" val="221165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141402" y="1574276"/>
            <a:ext cx="7616858" cy="6647974"/>
          </a:xfrm>
          <a:prstGeom prst="rect">
            <a:avLst/>
          </a:prstGeom>
          <a:noFill/>
        </p:spPr>
        <p:txBody>
          <a:bodyPr wrap="square" rtlCol="0">
            <a:spAutoFit/>
          </a:bodyPr>
          <a:lstStyle/>
          <a:p>
            <a:pPr algn="ctr"/>
            <a:r>
              <a:rPr lang="en-US" sz="2400" dirty="0">
                <a:solidFill>
                  <a:srgbClr val="0E253A"/>
                </a:solidFill>
                <a:latin typeface="Arial Black" panose="020B0A04020102020204" pitchFamily="34" charset="0"/>
              </a:rPr>
              <a:t>High Jump After-Event Duties</a:t>
            </a:r>
          </a:p>
          <a:p>
            <a:endParaRPr lang="en-US" dirty="0">
              <a:solidFill>
                <a:srgbClr val="0E253A"/>
              </a:solidFill>
              <a:latin typeface="Arial Black" panose="020B0A04020102020204" pitchFamily="34" charset="0"/>
            </a:endParaRPr>
          </a:p>
          <a:p>
            <a:pPr marL="457200" indent="-457200">
              <a:buAutoNum type="arabicPeriod"/>
            </a:pPr>
            <a:r>
              <a:rPr lang="en-US" sz="2400" dirty="0">
                <a:solidFill>
                  <a:srgbClr val="0E253A"/>
                </a:solidFill>
                <a:latin typeface="Arial Black" panose="020B0A04020102020204" pitchFamily="34" charset="0"/>
              </a:rPr>
              <a:t>Write the event ending time, your name, </a:t>
            </a:r>
          </a:p>
          <a:p>
            <a:r>
              <a:rPr lang="en-US" sz="2400" dirty="0">
                <a:solidFill>
                  <a:srgbClr val="0E253A"/>
                </a:solidFill>
                <a:latin typeface="Arial Black" panose="020B0A04020102020204" pitchFamily="34" charset="0"/>
              </a:rPr>
              <a:t>and badge number on score sheet.</a:t>
            </a:r>
          </a:p>
          <a:p>
            <a:r>
              <a:rPr lang="en-US" sz="2400" dirty="0">
                <a:solidFill>
                  <a:srgbClr val="0E253A"/>
                </a:solidFill>
                <a:latin typeface="Arial Black" panose="020B0A04020102020204" pitchFamily="34" charset="0"/>
              </a:rPr>
              <a:t>2. Lower uprights.</a:t>
            </a:r>
          </a:p>
          <a:p>
            <a:r>
              <a:rPr lang="en-US" sz="2400" dirty="0">
                <a:solidFill>
                  <a:srgbClr val="0E253A"/>
                </a:solidFill>
                <a:latin typeface="Arial Black" panose="020B0A04020102020204" pitchFamily="34" charset="0"/>
              </a:rPr>
              <a:t>3. Put crossbar behind the pit.</a:t>
            </a:r>
          </a:p>
          <a:p>
            <a:r>
              <a:rPr lang="en-US" sz="2400" dirty="0">
                <a:solidFill>
                  <a:srgbClr val="0E253A"/>
                </a:solidFill>
                <a:latin typeface="Arial Black" panose="020B0A04020102020204" pitchFamily="34" charset="0"/>
              </a:rPr>
              <a:t>4. Cover the pit and crossbars with the tarp.</a:t>
            </a:r>
          </a:p>
          <a:p>
            <a:r>
              <a:rPr lang="en-US" sz="2400" dirty="0">
                <a:solidFill>
                  <a:srgbClr val="0E253A"/>
                </a:solidFill>
                <a:latin typeface="Arial Black" panose="020B0A04020102020204" pitchFamily="34" charset="0"/>
              </a:rPr>
              <a:t>5. Remove any tape or tacks on apron.</a:t>
            </a:r>
          </a:p>
          <a:p>
            <a:r>
              <a:rPr lang="en-US" sz="2400" dirty="0">
                <a:solidFill>
                  <a:srgbClr val="0E253A"/>
                </a:solidFill>
                <a:latin typeface="Arial Black" panose="020B0A04020102020204" pitchFamily="34" charset="0"/>
              </a:rPr>
              <a:t>6. Return score sheet to Meet Management.</a:t>
            </a:r>
            <a:r>
              <a:rPr lang="en-US" sz="3600" dirty="0">
                <a:solidFill>
                  <a:srgbClr val="0E253A"/>
                </a:solidFill>
                <a:latin typeface="Arial Black" panose="020B0A04020102020204" pitchFamily="34" charset="0"/>
              </a:rPr>
              <a:t>	</a:t>
            </a:r>
            <a:r>
              <a:rPr lang="en-US" dirty="0">
                <a:solidFill>
                  <a:srgbClr val="0E253A"/>
                </a:solidFill>
                <a:latin typeface="Arial Black" panose="020B0A04020102020204" pitchFamily="34" charset="0"/>
              </a:rPr>
              <a:t>			</a:t>
            </a: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02FD55E-161F-433A-90C3-8E05EAD10C99}"/>
              </a:ext>
            </a:extLst>
          </p:cNvPr>
          <p:cNvPicPr>
            <a:picLocks noChangeAspect="1"/>
          </p:cNvPicPr>
          <p:nvPr/>
        </p:nvPicPr>
        <p:blipFill>
          <a:blip r:embed="rId5"/>
          <a:stretch>
            <a:fillRect/>
          </a:stretch>
        </p:blipFill>
        <p:spPr>
          <a:xfrm>
            <a:off x="8825649" y="1709737"/>
            <a:ext cx="3173100" cy="2379825"/>
          </a:xfrm>
          <a:prstGeom prst="rect">
            <a:avLst/>
          </a:prstGeom>
          <a:ln w="28575">
            <a:solidFill>
              <a:schemeClr val="tx2"/>
            </a:solidFill>
          </a:ln>
        </p:spPr>
      </p:pic>
      <p:pic>
        <p:nvPicPr>
          <p:cNvPr id="11" name="Picture 10">
            <a:extLst>
              <a:ext uri="{FF2B5EF4-FFF2-40B4-BE49-F238E27FC236}">
                <a16:creationId xmlns:a16="http://schemas.microsoft.com/office/drawing/2014/main" id="{CADA5EA9-2CCF-466C-8DEE-453F124A2ED7}"/>
              </a:ext>
            </a:extLst>
          </p:cNvPr>
          <p:cNvPicPr>
            <a:picLocks noChangeAspect="1"/>
          </p:cNvPicPr>
          <p:nvPr/>
        </p:nvPicPr>
        <p:blipFill>
          <a:blip r:embed="rId6"/>
          <a:stretch>
            <a:fillRect/>
          </a:stretch>
        </p:blipFill>
        <p:spPr>
          <a:xfrm>
            <a:off x="8058223" y="4347571"/>
            <a:ext cx="3040362" cy="2311586"/>
          </a:xfrm>
          <a:prstGeom prst="rect">
            <a:avLst/>
          </a:prstGeom>
          <a:ln w="28575">
            <a:solidFill>
              <a:schemeClr val="tx2"/>
            </a:solidFill>
          </a:ln>
        </p:spPr>
      </p:pic>
      <p:pic>
        <p:nvPicPr>
          <p:cNvPr id="13" name="Picture 12" descr="Diagram&#10;&#10;Description automatically generated">
            <a:extLst>
              <a:ext uri="{FF2B5EF4-FFF2-40B4-BE49-F238E27FC236}">
                <a16:creationId xmlns:a16="http://schemas.microsoft.com/office/drawing/2014/main" id="{6003915C-F72C-497E-949C-6C373106FE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26347" y="4854804"/>
            <a:ext cx="2856052" cy="1927987"/>
          </a:xfrm>
          <a:prstGeom prst="rect">
            <a:avLst/>
          </a:prstGeom>
          <a:ln w="28575">
            <a:solidFill>
              <a:schemeClr val="tx2"/>
            </a:solidFill>
          </a:ln>
        </p:spPr>
      </p:pic>
    </p:spTree>
    <p:extLst>
      <p:ext uri="{BB962C8B-B14F-4D97-AF65-F5344CB8AC3E}">
        <p14:creationId xmlns:p14="http://schemas.microsoft.com/office/powerpoint/2010/main" val="274729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Long Jump &amp; Triple Jump Measuring Equipment">
            <a:extLst>
              <a:ext uri="{FF2B5EF4-FFF2-40B4-BE49-F238E27FC236}">
                <a16:creationId xmlns:a16="http://schemas.microsoft.com/office/drawing/2014/main" id="{F3767BB1-626A-4673-BDA9-AC0934EC6E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9769" y="4965480"/>
            <a:ext cx="2048412" cy="16403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A4A48F9-47A4-459D-81B0-583507B9B5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1529" y="3933232"/>
            <a:ext cx="2776545" cy="1843799"/>
          </a:xfrm>
          <a:prstGeom prst="rect">
            <a:avLst/>
          </a:prstGeom>
        </p:spPr>
      </p:pic>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5"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62B0B23-98BA-4205-8EED-BCBF25E1EC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17826" y="2365825"/>
            <a:ext cx="1436102" cy="1726163"/>
          </a:xfrm>
          <a:prstGeom prst="rect">
            <a:avLst/>
          </a:prstGeom>
        </p:spPr>
      </p:pic>
      <p:pic>
        <p:nvPicPr>
          <p:cNvPr id="3074" name="Picture 2">
            <a:extLst>
              <a:ext uri="{FF2B5EF4-FFF2-40B4-BE49-F238E27FC236}">
                <a16:creationId xmlns:a16="http://schemas.microsoft.com/office/drawing/2014/main" id="{AF025CCA-549A-4B24-BD88-25796CAD8C6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07954" y="2640260"/>
            <a:ext cx="1472563" cy="14517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lipboard blank sheet of paper pen and pencil vector illustration 515987  Vector Art at Vecteezy">
            <a:extLst>
              <a:ext uri="{FF2B5EF4-FFF2-40B4-BE49-F238E27FC236}">
                <a16:creationId xmlns:a16="http://schemas.microsoft.com/office/drawing/2014/main" id="{4B88513B-58AD-44C9-AA12-CB5FCEEC67E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204104" y="2338463"/>
            <a:ext cx="1472563" cy="197686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mazon.com: MROCO 600 Pack Thumb Tacks, Push Pins Steel Thumbtacks Sliver Thumb  Tack flat Head Push Pin, Office Thumbtack Clear Push Pins for Cork Board  for Home, School, Sharp Steel Points 3/8">
            <a:extLst>
              <a:ext uri="{FF2B5EF4-FFF2-40B4-BE49-F238E27FC236}">
                <a16:creationId xmlns:a16="http://schemas.microsoft.com/office/drawing/2014/main" id="{9C49C8A5-6DAF-4D49-8F12-E8CD1E087E23}"/>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644140" y="3003224"/>
            <a:ext cx="1056114" cy="99363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ow to Read a Tape Measure | The Tape Store">
            <a:extLst>
              <a:ext uri="{FF2B5EF4-FFF2-40B4-BE49-F238E27FC236}">
                <a16:creationId xmlns:a16="http://schemas.microsoft.com/office/drawing/2014/main" id="{7748DC20-3C56-44B0-ACA9-28D09352025F}"/>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151350" y="4810512"/>
            <a:ext cx="1284739" cy="9464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BE615DF-C3FC-45C7-B1A8-58779D87F4B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38181" y="5133355"/>
            <a:ext cx="2497752" cy="1658663"/>
          </a:xfrm>
          <a:prstGeom prst="rect">
            <a:avLst/>
          </a:prstGeom>
        </p:spPr>
      </p:pic>
      <p:pic>
        <p:nvPicPr>
          <p:cNvPr id="7" name="Picture 6">
            <a:extLst>
              <a:ext uri="{FF2B5EF4-FFF2-40B4-BE49-F238E27FC236}">
                <a16:creationId xmlns:a16="http://schemas.microsoft.com/office/drawing/2014/main" id="{7D4EB33D-D3AC-48ED-92D6-5C6F5565F0A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151350" y="5734611"/>
            <a:ext cx="1057407" cy="1057407"/>
          </a:xfrm>
          <a:prstGeom prst="rect">
            <a:avLst/>
          </a:prstGeom>
        </p:spPr>
      </p:pic>
      <p:pic>
        <p:nvPicPr>
          <p:cNvPr id="13" name="Picture 12">
            <a:extLst>
              <a:ext uri="{FF2B5EF4-FFF2-40B4-BE49-F238E27FC236}">
                <a16:creationId xmlns:a16="http://schemas.microsoft.com/office/drawing/2014/main" id="{AA48F562-70A5-40C0-8AE1-CF5275827B33}"/>
              </a:ext>
            </a:extLst>
          </p:cNvPr>
          <p:cNvPicPr>
            <a:picLocks noChangeAspect="1"/>
          </p:cNvPicPr>
          <p:nvPr/>
        </p:nvPicPr>
        <p:blipFill>
          <a:blip r:embed="rId14"/>
          <a:stretch>
            <a:fillRect/>
          </a:stretch>
        </p:blipFill>
        <p:spPr>
          <a:xfrm>
            <a:off x="10077062" y="4973532"/>
            <a:ext cx="1572904" cy="1566808"/>
          </a:xfrm>
          <a:prstGeom prst="rect">
            <a:avLst/>
          </a:prstGeom>
        </p:spPr>
      </p:pic>
      <p:sp>
        <p:nvSpPr>
          <p:cNvPr id="3" name="TextBox 2">
            <a:extLst>
              <a:ext uri="{FF2B5EF4-FFF2-40B4-BE49-F238E27FC236}">
                <a16:creationId xmlns:a16="http://schemas.microsoft.com/office/drawing/2014/main" id="{BA7F57CC-7ED5-4A37-9458-3F235D5AD03A}"/>
              </a:ext>
            </a:extLst>
          </p:cNvPr>
          <p:cNvSpPr txBox="1"/>
          <p:nvPr/>
        </p:nvSpPr>
        <p:spPr>
          <a:xfrm>
            <a:off x="3820524" y="2715880"/>
            <a:ext cx="895547" cy="369332"/>
          </a:xfrm>
          <a:prstGeom prst="rect">
            <a:avLst/>
          </a:prstGeom>
          <a:noFill/>
        </p:spPr>
        <p:txBody>
          <a:bodyPr wrap="square" rtlCol="0">
            <a:spAutoFit/>
          </a:bodyPr>
          <a:lstStyle/>
          <a:p>
            <a:r>
              <a:rPr lang="en-US" dirty="0">
                <a:solidFill>
                  <a:srgbClr val="0E253A"/>
                </a:solidFill>
                <a:latin typeface="Arial Black" panose="020B0A04020102020204" pitchFamily="34" charset="0"/>
              </a:rPr>
              <a:t>flags</a:t>
            </a:r>
            <a:endParaRPr lang="en-US" dirty="0"/>
          </a:p>
        </p:txBody>
      </p:sp>
      <p:sp>
        <p:nvSpPr>
          <p:cNvPr id="10" name="TextBox 9">
            <a:extLst>
              <a:ext uri="{FF2B5EF4-FFF2-40B4-BE49-F238E27FC236}">
                <a16:creationId xmlns:a16="http://schemas.microsoft.com/office/drawing/2014/main" id="{44A64E48-9FC7-44C2-81FA-7CB045EC14C6}"/>
              </a:ext>
            </a:extLst>
          </p:cNvPr>
          <p:cNvSpPr txBox="1"/>
          <p:nvPr/>
        </p:nvSpPr>
        <p:spPr>
          <a:xfrm>
            <a:off x="6707916" y="2541559"/>
            <a:ext cx="1496188" cy="923330"/>
          </a:xfrm>
          <a:prstGeom prst="rect">
            <a:avLst/>
          </a:prstGeom>
          <a:noFill/>
        </p:spPr>
        <p:txBody>
          <a:bodyPr wrap="square" rtlCol="0">
            <a:spAutoFit/>
          </a:bodyPr>
          <a:lstStyle/>
          <a:p>
            <a:r>
              <a:rPr lang="en-US" dirty="0">
                <a:solidFill>
                  <a:srgbClr val="0E253A"/>
                </a:solidFill>
                <a:latin typeface="Arial Black" panose="020B0A04020102020204" pitchFamily="34" charset="0"/>
              </a:rPr>
              <a:t>clipboard</a:t>
            </a:r>
          </a:p>
          <a:p>
            <a:r>
              <a:rPr lang="en-US" dirty="0">
                <a:solidFill>
                  <a:srgbClr val="0E253A"/>
                </a:solidFill>
                <a:latin typeface="Arial Black" panose="020B0A04020102020204" pitchFamily="34" charset="0"/>
              </a:rPr>
              <a:t>pencils</a:t>
            </a:r>
          </a:p>
          <a:p>
            <a:r>
              <a:rPr lang="en-US" dirty="0">
                <a:solidFill>
                  <a:srgbClr val="0E253A"/>
                </a:solidFill>
                <a:latin typeface="Arial Black" panose="020B0A04020102020204" pitchFamily="34" charset="0"/>
              </a:rPr>
              <a:t>pens</a:t>
            </a:r>
          </a:p>
        </p:txBody>
      </p:sp>
      <p:sp>
        <p:nvSpPr>
          <p:cNvPr id="11" name="TextBox 10">
            <a:extLst>
              <a:ext uri="{FF2B5EF4-FFF2-40B4-BE49-F238E27FC236}">
                <a16:creationId xmlns:a16="http://schemas.microsoft.com/office/drawing/2014/main" id="{37CE3FA0-CFDF-4EE1-A860-745EEDD7FB0F}"/>
              </a:ext>
            </a:extLst>
          </p:cNvPr>
          <p:cNvSpPr txBox="1"/>
          <p:nvPr/>
        </p:nvSpPr>
        <p:spPr>
          <a:xfrm>
            <a:off x="10257797" y="2531214"/>
            <a:ext cx="914400" cy="369332"/>
          </a:xfrm>
          <a:prstGeom prst="rect">
            <a:avLst/>
          </a:prstGeom>
          <a:noFill/>
        </p:spPr>
        <p:txBody>
          <a:bodyPr wrap="square" rtlCol="0">
            <a:spAutoFit/>
          </a:bodyPr>
          <a:lstStyle/>
          <a:p>
            <a:r>
              <a:rPr lang="en-US" dirty="0">
                <a:solidFill>
                  <a:srgbClr val="0E253A"/>
                </a:solidFill>
                <a:latin typeface="Arial Black" panose="020B0A04020102020204" pitchFamily="34" charset="0"/>
              </a:rPr>
              <a:t>tacks</a:t>
            </a:r>
            <a:endParaRPr lang="en-US" dirty="0"/>
          </a:p>
        </p:txBody>
      </p:sp>
      <p:sp>
        <p:nvSpPr>
          <p:cNvPr id="16" name="TextBox 15">
            <a:extLst>
              <a:ext uri="{FF2B5EF4-FFF2-40B4-BE49-F238E27FC236}">
                <a16:creationId xmlns:a16="http://schemas.microsoft.com/office/drawing/2014/main" id="{B8508462-FE15-49DD-A4E9-05C404DA4465}"/>
              </a:ext>
            </a:extLst>
          </p:cNvPr>
          <p:cNvSpPr txBox="1"/>
          <p:nvPr/>
        </p:nvSpPr>
        <p:spPr>
          <a:xfrm>
            <a:off x="339289" y="4441180"/>
            <a:ext cx="1436101" cy="369332"/>
          </a:xfrm>
          <a:prstGeom prst="rect">
            <a:avLst/>
          </a:prstGeom>
          <a:noFill/>
        </p:spPr>
        <p:txBody>
          <a:bodyPr wrap="square" rtlCol="0">
            <a:spAutoFit/>
          </a:bodyPr>
          <a:lstStyle/>
          <a:p>
            <a:r>
              <a:rPr lang="en-US" dirty="0">
                <a:solidFill>
                  <a:srgbClr val="0E253A"/>
                </a:solidFill>
                <a:latin typeface="Arial Black" panose="020B0A04020102020204" pitchFamily="34" charset="0"/>
              </a:rPr>
              <a:t>rule book</a:t>
            </a:r>
            <a:endParaRPr lang="en-US" dirty="0"/>
          </a:p>
        </p:txBody>
      </p:sp>
      <p:sp>
        <p:nvSpPr>
          <p:cNvPr id="17" name="TextBox 16">
            <a:extLst>
              <a:ext uri="{FF2B5EF4-FFF2-40B4-BE49-F238E27FC236}">
                <a16:creationId xmlns:a16="http://schemas.microsoft.com/office/drawing/2014/main" id="{435D135B-0701-4A3D-990E-9448C526C113}"/>
              </a:ext>
            </a:extLst>
          </p:cNvPr>
          <p:cNvSpPr txBox="1"/>
          <p:nvPr/>
        </p:nvSpPr>
        <p:spPr>
          <a:xfrm>
            <a:off x="10037868" y="4780814"/>
            <a:ext cx="1572904" cy="369332"/>
          </a:xfrm>
          <a:prstGeom prst="rect">
            <a:avLst/>
          </a:prstGeom>
          <a:noFill/>
        </p:spPr>
        <p:txBody>
          <a:bodyPr wrap="square" rtlCol="0">
            <a:spAutoFit/>
          </a:bodyPr>
          <a:lstStyle/>
          <a:p>
            <a:r>
              <a:rPr lang="en-US" dirty="0">
                <a:solidFill>
                  <a:srgbClr val="0E253A"/>
                </a:solidFill>
                <a:latin typeface="Arial Black" panose="020B0A04020102020204" pitchFamily="34" charset="0"/>
              </a:rPr>
              <a:t>white tape</a:t>
            </a:r>
            <a:endParaRPr lang="en-US" dirty="0"/>
          </a:p>
        </p:txBody>
      </p:sp>
      <p:sp>
        <p:nvSpPr>
          <p:cNvPr id="2" name="TextBox 1">
            <a:extLst>
              <a:ext uri="{FF2B5EF4-FFF2-40B4-BE49-F238E27FC236}">
                <a16:creationId xmlns:a16="http://schemas.microsoft.com/office/drawing/2014/main" id="{7B09A32F-59B9-4EC4-8AD0-E5050D78D5EA}"/>
              </a:ext>
            </a:extLst>
          </p:cNvPr>
          <p:cNvSpPr txBox="1"/>
          <p:nvPr/>
        </p:nvSpPr>
        <p:spPr>
          <a:xfrm>
            <a:off x="253877" y="1574276"/>
            <a:ext cx="11651530" cy="4985980"/>
          </a:xfrm>
          <a:prstGeom prst="rect">
            <a:avLst/>
          </a:prstGeom>
          <a:noFill/>
        </p:spPr>
        <p:txBody>
          <a:bodyPr wrap="square" rtlCol="0">
            <a:spAutoFit/>
          </a:bodyPr>
          <a:lstStyle/>
          <a:p>
            <a:pPr algn="ctr"/>
            <a:r>
              <a:rPr lang="en-US" sz="2400" dirty="0">
                <a:solidFill>
                  <a:srgbClr val="0E253A"/>
                </a:solidFill>
                <a:latin typeface="Arial Black" panose="020B0A04020102020204" pitchFamily="34" charset="0"/>
              </a:rPr>
              <a:t>High Jump Official’s Equipment Needed</a:t>
            </a:r>
          </a:p>
          <a:p>
            <a:pPr algn="ctr"/>
            <a:endParaRPr lang="en-US" sz="2400"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r>
              <a:rPr lang="en-US" dirty="0">
                <a:solidFill>
                  <a:srgbClr val="0E253A"/>
                </a:solidFill>
                <a:latin typeface="Arial Black" panose="020B0A04020102020204" pitchFamily="34" charset="0"/>
              </a:rPr>
              <a:t>stopwatch 										</a:t>
            </a:r>
          </a:p>
          <a:p>
            <a:r>
              <a:rPr lang="en-US" dirty="0">
                <a:solidFill>
                  <a:srgbClr val="0E253A"/>
                </a:solidFill>
                <a:latin typeface="Arial Black" panose="020B0A04020102020204" pitchFamily="34" charset="0"/>
              </a:rPr>
              <a:t>							</a:t>
            </a:r>
          </a:p>
          <a:p>
            <a:r>
              <a:rPr lang="en-US" dirty="0">
                <a:solidFill>
                  <a:srgbClr val="0E253A"/>
                </a:solidFill>
                <a:latin typeface="Arial Black" panose="020B0A04020102020204" pitchFamily="34" charset="0"/>
              </a:rPr>
              <a:t>							</a:t>
            </a: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r>
              <a:rPr lang="en-US" dirty="0">
                <a:solidFill>
                  <a:srgbClr val="0E253A"/>
                </a:solidFill>
                <a:latin typeface="Arial Black" panose="020B0A04020102020204" pitchFamily="34" charset="0"/>
              </a:rPr>
              <a:t>				measuring tools (tape/stick) 			       </a:t>
            </a:r>
          </a:p>
          <a:p>
            <a:r>
              <a:rPr lang="en-US" dirty="0">
                <a:solidFill>
                  <a:srgbClr val="0E253A"/>
                </a:solidFill>
                <a:latin typeface="Arial Black" panose="020B0A04020102020204" pitchFamily="34" charset="0"/>
              </a:rPr>
              <a:t>				</a:t>
            </a: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p>
        </p:txBody>
      </p:sp>
      <p:pic>
        <p:nvPicPr>
          <p:cNvPr id="19" name="Picture 18">
            <a:extLst>
              <a:ext uri="{FF2B5EF4-FFF2-40B4-BE49-F238E27FC236}">
                <a16:creationId xmlns:a16="http://schemas.microsoft.com/office/drawing/2014/main" id="{E8DC89C3-0E71-DECB-9004-0C8DC108B3D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21450" y="4850426"/>
            <a:ext cx="1125013" cy="1758013"/>
          </a:xfrm>
          <a:prstGeom prst="rect">
            <a:avLst/>
          </a:prstGeom>
          <a:ln>
            <a:solidFill>
              <a:schemeClr val="tx1"/>
            </a:solidFill>
          </a:ln>
        </p:spPr>
      </p:pic>
    </p:spTree>
    <p:extLst>
      <p:ext uri="{BB962C8B-B14F-4D97-AF65-F5344CB8AC3E}">
        <p14:creationId xmlns:p14="http://schemas.microsoft.com/office/powerpoint/2010/main" val="10639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78"/>
                                        </p:tgtEl>
                                        <p:attrNameLst>
                                          <p:attrName>style.visibility</p:attrName>
                                        </p:attrNameLst>
                                      </p:cBhvr>
                                      <p:to>
                                        <p:strVal val="visible"/>
                                      </p:to>
                                    </p:set>
                                    <p:anim calcmode="lin" valueType="num">
                                      <p:cBhvr additive="base">
                                        <p:cTn id="31" dur="500" fill="hold"/>
                                        <p:tgtEl>
                                          <p:spTgt spid="3078"/>
                                        </p:tgtEl>
                                        <p:attrNameLst>
                                          <p:attrName>ppt_x</p:attrName>
                                        </p:attrNameLst>
                                      </p:cBhvr>
                                      <p:tavLst>
                                        <p:tav tm="0">
                                          <p:val>
                                            <p:strVal val="#ppt_x"/>
                                          </p:val>
                                        </p:tav>
                                        <p:tav tm="100000">
                                          <p:val>
                                            <p:strVal val="#ppt_x"/>
                                          </p:val>
                                        </p:tav>
                                      </p:tavLst>
                                    </p:anim>
                                    <p:anim calcmode="lin" valueType="num">
                                      <p:cBhvr additive="base">
                                        <p:cTn id="32"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082"/>
                                        </p:tgtEl>
                                        <p:attrNameLst>
                                          <p:attrName>style.visibility</p:attrName>
                                        </p:attrNameLst>
                                      </p:cBhvr>
                                      <p:to>
                                        <p:strVal val="visible"/>
                                      </p:to>
                                    </p:set>
                                    <p:anim calcmode="lin" valueType="num">
                                      <p:cBhvr additive="base">
                                        <p:cTn id="41" dur="500" fill="hold"/>
                                        <p:tgtEl>
                                          <p:spTgt spid="3082"/>
                                        </p:tgtEl>
                                        <p:attrNameLst>
                                          <p:attrName>ppt_x</p:attrName>
                                        </p:attrNameLst>
                                      </p:cBhvr>
                                      <p:tavLst>
                                        <p:tav tm="0">
                                          <p:val>
                                            <p:strVal val="#ppt_x"/>
                                          </p:val>
                                        </p:tav>
                                        <p:tav tm="100000">
                                          <p:val>
                                            <p:strVal val="#ppt_x"/>
                                          </p:val>
                                        </p:tav>
                                      </p:tavLst>
                                    </p:anim>
                                    <p:anim calcmode="lin" valueType="num">
                                      <p:cBhvr additive="base">
                                        <p:cTn id="42"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 calcmode="lin" valueType="num">
                                      <p:cBhvr additive="base">
                                        <p:cTn id="5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084"/>
                                        </p:tgtEl>
                                        <p:attrNameLst>
                                          <p:attrName>style.visibility</p:attrName>
                                        </p:attrNameLst>
                                      </p:cBhvr>
                                      <p:to>
                                        <p:strVal val="visible"/>
                                      </p:to>
                                    </p:set>
                                    <p:anim calcmode="lin" valueType="num">
                                      <p:cBhvr additive="base">
                                        <p:cTn id="57" dur="500" fill="hold"/>
                                        <p:tgtEl>
                                          <p:spTgt spid="3084"/>
                                        </p:tgtEl>
                                        <p:attrNameLst>
                                          <p:attrName>ppt_x</p:attrName>
                                        </p:attrNameLst>
                                      </p:cBhvr>
                                      <p:tavLst>
                                        <p:tav tm="0">
                                          <p:val>
                                            <p:strVal val="#ppt_x"/>
                                          </p:val>
                                        </p:tav>
                                        <p:tav tm="100000">
                                          <p:val>
                                            <p:strVal val="#ppt_x"/>
                                          </p:val>
                                        </p:tav>
                                      </p:tavLst>
                                    </p:anim>
                                    <p:anim calcmode="lin" valueType="num">
                                      <p:cBhvr additive="base">
                                        <p:cTn id="58" dur="500" fill="hold"/>
                                        <p:tgtEl>
                                          <p:spTgt spid="308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086"/>
                                        </p:tgtEl>
                                        <p:attrNameLst>
                                          <p:attrName>style.visibility</p:attrName>
                                        </p:attrNameLst>
                                      </p:cBhvr>
                                      <p:to>
                                        <p:strVal val="visible"/>
                                      </p:to>
                                    </p:set>
                                    <p:anim calcmode="lin" valueType="num">
                                      <p:cBhvr additive="base">
                                        <p:cTn id="73" dur="500" fill="hold"/>
                                        <p:tgtEl>
                                          <p:spTgt spid="3086"/>
                                        </p:tgtEl>
                                        <p:attrNameLst>
                                          <p:attrName>ppt_x</p:attrName>
                                        </p:attrNameLst>
                                      </p:cBhvr>
                                      <p:tavLst>
                                        <p:tav tm="0">
                                          <p:val>
                                            <p:strVal val="#ppt_x"/>
                                          </p:val>
                                        </p:tav>
                                        <p:tav tm="100000">
                                          <p:val>
                                            <p:strVal val="#ppt_x"/>
                                          </p:val>
                                        </p:tav>
                                      </p:tavLst>
                                    </p:anim>
                                    <p:anim calcmode="lin" valueType="num">
                                      <p:cBhvr additive="base">
                                        <p:cTn id="74" dur="500" fill="hold"/>
                                        <p:tgtEl>
                                          <p:spTgt spid="308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253877" y="1574276"/>
            <a:ext cx="11651530" cy="3600986"/>
          </a:xfrm>
          <a:prstGeom prst="rect">
            <a:avLst/>
          </a:prstGeom>
          <a:noFill/>
        </p:spPr>
        <p:txBody>
          <a:bodyPr wrap="square" rtlCol="0">
            <a:spAutoFit/>
          </a:bodyPr>
          <a:lstStyle/>
          <a:p>
            <a:pPr algn="ctr"/>
            <a:r>
              <a:rPr lang="en-US" sz="2400" dirty="0">
                <a:solidFill>
                  <a:srgbClr val="0E253A"/>
                </a:solidFill>
                <a:latin typeface="Arial Black" panose="020B0A04020102020204" pitchFamily="34" charset="0"/>
              </a:rPr>
              <a:t>High Jump Official’s Equipment Needed</a:t>
            </a:r>
          </a:p>
          <a:p>
            <a:pPr algn="ctr"/>
            <a:endParaRPr lang="en-US" sz="2400"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r>
              <a:rPr lang="en-US" dirty="0">
                <a:solidFill>
                  <a:srgbClr val="0E253A"/>
                </a:solidFill>
                <a:latin typeface="Arial Black" panose="020B0A04020102020204" pitchFamily="34" charset="0"/>
              </a:rPr>
              <a:t>cone(s) 				    				</a:t>
            </a:r>
          </a:p>
          <a:p>
            <a:r>
              <a:rPr lang="en-US" dirty="0">
                <a:solidFill>
                  <a:srgbClr val="0E253A"/>
                </a:solidFill>
                <a:latin typeface="Arial Black" panose="020B0A04020102020204" pitchFamily="34" charset="0"/>
              </a:rPr>
              <a:t>																</a:t>
            </a: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r>
              <a:rPr lang="en-US" dirty="0">
                <a:solidFill>
                  <a:srgbClr val="0E253A"/>
                </a:solidFill>
                <a:latin typeface="Arial Black" panose="020B0A04020102020204" pitchFamily="34" charset="0"/>
              </a:rPr>
              <a:t>							</a:t>
            </a: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r>
              <a:rPr lang="en-US" dirty="0">
                <a:solidFill>
                  <a:srgbClr val="0E253A"/>
                </a:solidFill>
                <a:latin typeface="Arial Black" panose="020B0A04020102020204" pitchFamily="34" charset="0"/>
              </a:rPr>
              <a:t>	shims	</a:t>
            </a:r>
            <a:endParaRPr lang="en-US" dirty="0"/>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F344176-C4CC-4C50-8209-33D7F0052E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9603" y="2127854"/>
            <a:ext cx="1339607" cy="2009087"/>
          </a:xfrm>
          <a:prstGeom prst="rect">
            <a:avLst/>
          </a:prstGeom>
        </p:spPr>
      </p:pic>
      <p:pic>
        <p:nvPicPr>
          <p:cNvPr id="10" name="Picture 9">
            <a:extLst>
              <a:ext uri="{FF2B5EF4-FFF2-40B4-BE49-F238E27FC236}">
                <a16:creationId xmlns:a16="http://schemas.microsoft.com/office/drawing/2014/main" id="{D96FA36C-6D57-4200-977F-D0CB582171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6972" y="2842233"/>
            <a:ext cx="1788435" cy="1788435"/>
          </a:xfrm>
          <a:prstGeom prst="rect">
            <a:avLst/>
          </a:prstGeom>
        </p:spPr>
      </p:pic>
      <p:pic>
        <p:nvPicPr>
          <p:cNvPr id="13" name="Picture 12">
            <a:extLst>
              <a:ext uri="{FF2B5EF4-FFF2-40B4-BE49-F238E27FC236}">
                <a16:creationId xmlns:a16="http://schemas.microsoft.com/office/drawing/2014/main" id="{C1E83F0D-EA5F-49A9-B272-0CADCD680A1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58012" y="3374769"/>
            <a:ext cx="2511798" cy="2511798"/>
          </a:xfrm>
          <a:prstGeom prst="rect">
            <a:avLst/>
          </a:prstGeom>
        </p:spPr>
      </p:pic>
      <p:pic>
        <p:nvPicPr>
          <p:cNvPr id="14" name="Picture 13">
            <a:extLst>
              <a:ext uri="{FF2B5EF4-FFF2-40B4-BE49-F238E27FC236}">
                <a16:creationId xmlns:a16="http://schemas.microsoft.com/office/drawing/2014/main" id="{82A8E322-579D-4E21-A009-A57FCBDC369E}"/>
              </a:ext>
            </a:extLst>
          </p:cNvPr>
          <p:cNvPicPr>
            <a:picLocks noChangeAspect="1"/>
          </p:cNvPicPr>
          <p:nvPr/>
        </p:nvPicPr>
        <p:blipFill>
          <a:blip r:embed="rId8"/>
          <a:stretch>
            <a:fillRect/>
          </a:stretch>
        </p:blipFill>
        <p:spPr>
          <a:xfrm>
            <a:off x="6008923" y="4893561"/>
            <a:ext cx="2042337" cy="1871634"/>
          </a:xfrm>
          <a:prstGeom prst="rect">
            <a:avLst/>
          </a:prstGeom>
        </p:spPr>
      </p:pic>
      <p:sp>
        <p:nvSpPr>
          <p:cNvPr id="5" name="TextBox 4">
            <a:extLst>
              <a:ext uri="{FF2B5EF4-FFF2-40B4-BE49-F238E27FC236}">
                <a16:creationId xmlns:a16="http://schemas.microsoft.com/office/drawing/2014/main" id="{3292D40E-38C4-41D2-BAA3-559033692783}"/>
              </a:ext>
            </a:extLst>
          </p:cNvPr>
          <p:cNvSpPr txBox="1"/>
          <p:nvPr/>
        </p:nvSpPr>
        <p:spPr>
          <a:xfrm>
            <a:off x="5233454" y="2724450"/>
            <a:ext cx="775469" cy="369332"/>
          </a:xfrm>
          <a:prstGeom prst="rect">
            <a:avLst/>
          </a:prstGeom>
          <a:noFill/>
        </p:spPr>
        <p:txBody>
          <a:bodyPr wrap="none" rtlCol="0">
            <a:spAutoFit/>
          </a:bodyPr>
          <a:lstStyle/>
          <a:p>
            <a:r>
              <a:rPr lang="en-US" dirty="0">
                <a:solidFill>
                  <a:srgbClr val="0E253A"/>
                </a:solidFill>
                <a:latin typeface="Arial Black" panose="020B0A04020102020204" pitchFamily="34" charset="0"/>
              </a:rPr>
              <a:t>level</a:t>
            </a:r>
            <a:endParaRPr lang="en-US" dirty="0"/>
          </a:p>
        </p:txBody>
      </p:sp>
      <p:sp>
        <p:nvSpPr>
          <p:cNvPr id="6" name="TextBox 5">
            <a:extLst>
              <a:ext uri="{FF2B5EF4-FFF2-40B4-BE49-F238E27FC236}">
                <a16:creationId xmlns:a16="http://schemas.microsoft.com/office/drawing/2014/main" id="{5608F477-D5E7-4CAB-9230-E63254E8B995}"/>
              </a:ext>
            </a:extLst>
          </p:cNvPr>
          <p:cNvSpPr txBox="1"/>
          <p:nvPr/>
        </p:nvSpPr>
        <p:spPr>
          <a:xfrm>
            <a:off x="8445494" y="2632117"/>
            <a:ext cx="2741520" cy="923330"/>
          </a:xfrm>
          <a:prstGeom prst="rect">
            <a:avLst/>
          </a:prstGeom>
          <a:noFill/>
        </p:spPr>
        <p:txBody>
          <a:bodyPr wrap="none" rtlCol="0">
            <a:spAutoFit/>
          </a:bodyPr>
          <a:lstStyle/>
          <a:p>
            <a:pPr algn="ctr"/>
            <a:r>
              <a:rPr lang="en-US" dirty="0">
                <a:solidFill>
                  <a:srgbClr val="0E253A"/>
                </a:solidFill>
                <a:latin typeface="Arial Black" panose="020B0A04020102020204" pitchFamily="34" charset="0"/>
              </a:rPr>
              <a:t>plumb bob</a:t>
            </a:r>
          </a:p>
          <a:p>
            <a:pPr algn="ctr"/>
            <a:r>
              <a:rPr lang="en-US" dirty="0">
                <a:solidFill>
                  <a:srgbClr val="0E253A"/>
                </a:solidFill>
                <a:latin typeface="Arial Black" panose="020B0A04020102020204" pitchFamily="34" charset="0"/>
              </a:rPr>
              <a:t>with string attached</a:t>
            </a:r>
          </a:p>
          <a:p>
            <a:endParaRPr lang="en-US" dirty="0"/>
          </a:p>
        </p:txBody>
      </p:sp>
      <p:sp>
        <p:nvSpPr>
          <p:cNvPr id="7" name="TextBox 6">
            <a:extLst>
              <a:ext uri="{FF2B5EF4-FFF2-40B4-BE49-F238E27FC236}">
                <a16:creationId xmlns:a16="http://schemas.microsoft.com/office/drawing/2014/main" id="{72F54938-C364-401D-AD16-8E521F5006CC}"/>
              </a:ext>
            </a:extLst>
          </p:cNvPr>
          <p:cNvSpPr txBox="1"/>
          <p:nvPr/>
        </p:nvSpPr>
        <p:spPr>
          <a:xfrm>
            <a:off x="4512744" y="5251079"/>
            <a:ext cx="1441420" cy="369332"/>
          </a:xfrm>
          <a:prstGeom prst="rect">
            <a:avLst/>
          </a:prstGeom>
          <a:noFill/>
        </p:spPr>
        <p:txBody>
          <a:bodyPr wrap="none" rtlCol="0">
            <a:spAutoFit/>
          </a:bodyPr>
          <a:lstStyle/>
          <a:p>
            <a:r>
              <a:rPr lang="en-US" dirty="0">
                <a:solidFill>
                  <a:srgbClr val="0E253A"/>
                </a:solidFill>
                <a:latin typeface="Arial Black" panose="020B0A04020102020204" pitchFamily="34" charset="0"/>
              </a:rPr>
              <a:t>step stool</a:t>
            </a:r>
            <a:endParaRPr lang="en-US" dirty="0">
              <a:latin typeface="Arial Black" panose="020B0A04020102020204" pitchFamily="34" charset="0"/>
            </a:endParaRPr>
          </a:p>
        </p:txBody>
      </p:sp>
      <p:pic>
        <p:nvPicPr>
          <p:cNvPr id="3074" name="Picture 2" descr="Nelson Wood Shims 0.25-in x 1.25-in x 7.75-in 12-Pack Fir Wood Shim in the  Shims department at Lowes.com">
            <a:extLst>
              <a:ext uri="{FF2B5EF4-FFF2-40B4-BE49-F238E27FC236}">
                <a16:creationId xmlns:a16="http://schemas.microsoft.com/office/drawing/2014/main" id="{3F426B98-46BF-4E87-82CB-2A2C6FC84DD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44747" y="5146668"/>
            <a:ext cx="1690969" cy="164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49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074"/>
                                        </p:tgtEl>
                                        <p:attrNameLst>
                                          <p:attrName>style.visibility</p:attrName>
                                        </p:attrNameLst>
                                      </p:cBhvr>
                                      <p:to>
                                        <p:strVal val="visible"/>
                                      </p:to>
                                    </p:set>
                                    <p:anim calcmode="lin" valueType="num">
                                      <p:cBhvr additive="base">
                                        <p:cTn id="41" dur="500" fill="hold"/>
                                        <p:tgtEl>
                                          <p:spTgt spid="3074"/>
                                        </p:tgtEl>
                                        <p:attrNameLst>
                                          <p:attrName>ppt_x</p:attrName>
                                        </p:attrNameLst>
                                      </p:cBhvr>
                                      <p:tavLst>
                                        <p:tav tm="0">
                                          <p:val>
                                            <p:strVal val="#ppt_x"/>
                                          </p:val>
                                        </p:tav>
                                        <p:tav tm="100000">
                                          <p:val>
                                            <p:strVal val="#ppt_x"/>
                                          </p:val>
                                        </p:tav>
                                      </p:tavLst>
                                    </p:anim>
                                    <p:anim calcmode="lin" valueType="num">
                                      <p:cBhvr additive="base">
                                        <p:cTn id="4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235670" y="1574276"/>
            <a:ext cx="10137185" cy="5170646"/>
          </a:xfrm>
          <a:prstGeom prst="rect">
            <a:avLst/>
          </a:prstGeom>
          <a:noFill/>
        </p:spPr>
        <p:txBody>
          <a:bodyPr wrap="square" rtlCol="0">
            <a:spAutoFit/>
          </a:bodyPr>
          <a:lstStyle/>
          <a:p>
            <a:pPr algn="ctr"/>
            <a:r>
              <a:rPr lang="en-US" sz="2400">
                <a:solidFill>
                  <a:srgbClr val="0E253A"/>
                </a:solidFill>
                <a:latin typeface="Arial Black" panose="020B0A04020102020204" pitchFamily="34" charset="0"/>
              </a:rPr>
              <a:t>Tricks </a:t>
            </a:r>
            <a:r>
              <a:rPr lang="en-US" sz="2400" dirty="0">
                <a:solidFill>
                  <a:srgbClr val="0E253A"/>
                </a:solidFill>
                <a:latin typeface="Arial Black" panose="020B0A04020102020204" pitchFamily="34" charset="0"/>
              </a:rPr>
              <a:t>of the Trade</a:t>
            </a:r>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r>
              <a:rPr lang="en-US" dirty="0">
                <a:solidFill>
                  <a:srgbClr val="0E253A"/>
                </a:solidFill>
                <a:latin typeface="Arial Black" panose="020B0A04020102020204" pitchFamily="34" charset="0"/>
              </a:rPr>
              <a:t>*</a:t>
            </a:r>
            <a:r>
              <a:rPr lang="en-US" sz="2400" dirty="0">
                <a:solidFill>
                  <a:srgbClr val="0E253A"/>
                </a:solidFill>
                <a:latin typeface="Arial Black" panose="020B0A04020102020204" pitchFamily="34" charset="0"/>
              </a:rPr>
              <a:t>use your foot to move rubber crossbar ends down if stuck</a:t>
            </a:r>
          </a:p>
          <a:p>
            <a:r>
              <a:rPr lang="en-US" sz="2400" dirty="0">
                <a:solidFill>
                  <a:srgbClr val="0E253A"/>
                </a:solidFill>
                <a:latin typeface="Arial Black" panose="020B0A04020102020204" pitchFamily="34" charset="0"/>
              </a:rPr>
              <a:t>*measure from </a:t>
            </a:r>
            <a:r>
              <a:rPr lang="en-US" sz="2400" u="sng" dirty="0">
                <a:solidFill>
                  <a:srgbClr val="0E253A"/>
                </a:solidFill>
                <a:latin typeface="Arial Black" panose="020B0A04020102020204" pitchFamily="34" charset="0"/>
              </a:rPr>
              <a:t>behind</a:t>
            </a:r>
            <a:r>
              <a:rPr lang="en-US" sz="2400" dirty="0">
                <a:solidFill>
                  <a:srgbClr val="0E253A"/>
                </a:solidFill>
                <a:latin typeface="Arial Black" panose="020B0A04020102020204" pitchFamily="34" charset="0"/>
              </a:rPr>
              <a:t> the crossbar when using a measuring tape</a:t>
            </a:r>
          </a:p>
          <a:p>
            <a:r>
              <a:rPr lang="en-US" sz="2400" dirty="0">
                <a:solidFill>
                  <a:srgbClr val="0E253A"/>
                </a:solidFill>
                <a:latin typeface="Arial Black" panose="020B0A04020102020204" pitchFamily="34" charset="0"/>
              </a:rPr>
              <a:t>*have coaches, parents, athletes help move the landing pit when it becomes displaced</a:t>
            </a:r>
          </a:p>
          <a:p>
            <a:r>
              <a:rPr lang="en-US" sz="2400" dirty="0">
                <a:solidFill>
                  <a:srgbClr val="0E253A"/>
                </a:solidFill>
                <a:latin typeface="Arial Black" panose="020B0A04020102020204" pitchFamily="34" charset="0"/>
              </a:rPr>
              <a:t>*mark R or L next to the athlete’s name on the score sheet so you can remember which side he/she is jumping from</a:t>
            </a:r>
          </a:p>
          <a:p>
            <a:r>
              <a:rPr lang="en-US" sz="2400" dirty="0">
                <a:solidFill>
                  <a:srgbClr val="0E253A"/>
                </a:solidFill>
                <a:latin typeface="Arial Black" panose="020B0A04020102020204" pitchFamily="34" charset="0"/>
              </a:rPr>
              <a:t>*give each athlete 2 stickers to place on their tape marks for easy identification of 2 marks per athlete – any tape mark without a sticker gets removed before competition</a:t>
            </a:r>
          </a:p>
          <a:p>
            <a:r>
              <a:rPr lang="en-US" sz="2400" dirty="0">
                <a:solidFill>
                  <a:srgbClr val="0E253A"/>
                </a:solidFill>
                <a:latin typeface="Arial Black" panose="020B0A04020102020204" pitchFamily="34" charset="0"/>
              </a:rPr>
              <a:t>*use a thick elastic band around your clipboard to keep your score sheets/papers from blowing in the wind</a:t>
            </a:r>
            <a:endParaRPr lang="en-US" dirty="0"/>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75C1651-FFE8-4FAE-8047-1D9C8B09F9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87750" y="1557990"/>
            <a:ext cx="1094000" cy="1094000"/>
          </a:xfrm>
          <a:prstGeom prst="rect">
            <a:avLst/>
          </a:prstGeom>
          <a:ln w="19050">
            <a:solidFill>
              <a:schemeClr val="bg2">
                <a:lumMod val="25000"/>
              </a:schemeClr>
            </a:solidFill>
          </a:ln>
        </p:spPr>
      </p:pic>
      <p:pic>
        <p:nvPicPr>
          <p:cNvPr id="1026" name="Picture 2" descr="Grifiti Band Joes 6 x .75 Inch Silicone Rubber Band Cooking Book Boxes">
            <a:extLst>
              <a:ext uri="{FF2B5EF4-FFF2-40B4-BE49-F238E27FC236}">
                <a16:creationId xmlns:a16="http://schemas.microsoft.com/office/drawing/2014/main" id="{D7E83D24-A43B-41CB-A857-3E5622655F0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73474" y="5716574"/>
            <a:ext cx="1085273" cy="1085273"/>
          </a:xfrm>
          <a:prstGeom prst="rect">
            <a:avLst/>
          </a:prstGeom>
          <a:noFill/>
          <a:ln w="19050">
            <a:solidFill>
              <a:schemeClr val="bg2">
                <a:lumMod val="25000"/>
              </a:schemeClr>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427BD80-1CCF-4407-86EF-AF9D85835DD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21146" y="2809358"/>
            <a:ext cx="1669069" cy="1239284"/>
          </a:xfrm>
          <a:prstGeom prst="rect">
            <a:avLst/>
          </a:prstGeom>
          <a:ln w="19050">
            <a:solidFill>
              <a:schemeClr val="bg2">
                <a:lumMod val="25000"/>
              </a:schemeClr>
            </a:solidFill>
          </a:ln>
        </p:spPr>
      </p:pic>
      <p:pic>
        <p:nvPicPr>
          <p:cNvPr id="7" name="Picture 2" descr="Amazon.com: Eureka Back to School Classroom Supplies Large Smiley Face  Sticker Book, 192 pcs : Toys &amp;amp; Games">
            <a:extLst>
              <a:ext uri="{FF2B5EF4-FFF2-40B4-BE49-F238E27FC236}">
                <a16:creationId xmlns:a16="http://schemas.microsoft.com/office/drawing/2014/main" id="{525B6FF2-6785-494C-B4D9-BDD70C86D21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387829" y="4169124"/>
            <a:ext cx="1085273" cy="1399350"/>
          </a:xfrm>
          <a:prstGeom prst="rect">
            <a:avLst/>
          </a:prstGeom>
          <a:noFill/>
          <a:ln w="19050">
            <a:solidFill>
              <a:schemeClr val="bg2">
                <a:lumMod val="2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92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235670" y="1574276"/>
            <a:ext cx="11651530" cy="6001643"/>
          </a:xfrm>
          <a:prstGeom prst="rect">
            <a:avLst/>
          </a:prstGeom>
          <a:noFill/>
        </p:spPr>
        <p:txBody>
          <a:bodyPr wrap="square" rtlCol="0">
            <a:spAutoFit/>
          </a:bodyPr>
          <a:lstStyle/>
          <a:p>
            <a:pPr algn="ctr"/>
            <a:r>
              <a:rPr lang="en-US" sz="2400" dirty="0">
                <a:solidFill>
                  <a:srgbClr val="0E253A"/>
                </a:solidFill>
                <a:latin typeface="Arial Black" panose="020B0A04020102020204" pitchFamily="34" charset="0"/>
              </a:rPr>
              <a:t>Other High Jump Resources</a:t>
            </a:r>
          </a:p>
          <a:p>
            <a:endParaRPr lang="nn-NO" dirty="0">
              <a:solidFill>
                <a:srgbClr val="0E253A"/>
              </a:solidFill>
              <a:latin typeface="Arial Black" panose="020B0A04020102020204" pitchFamily="34" charset="0"/>
              <a:hlinkClick r:id="rId4"/>
            </a:endParaRPr>
          </a:p>
          <a:p>
            <a:r>
              <a:rPr lang="en-US" b="1" dirty="0">
                <a:latin typeface="Arial Black" panose="020B0A04020102020204" pitchFamily="34" charset="0"/>
                <a:hlinkClick r:id="rId4"/>
              </a:rPr>
              <a:t>Zoom on One – High Jump - Jan. 31, 2023 Meeting Recording</a:t>
            </a:r>
            <a:r>
              <a:rPr lang="en-US" b="1" dirty="0">
                <a:latin typeface="Arial Black" panose="020B0A04020102020204" pitchFamily="34" charset="0"/>
              </a:rPr>
              <a:t>     </a:t>
            </a:r>
            <a:r>
              <a:rPr lang="en-US" dirty="0">
                <a:latin typeface="Arial Black" panose="020B0A04020102020204" pitchFamily="34" charset="0"/>
              </a:rPr>
              <a:t>Access Passcode: .$HIFJ3N</a:t>
            </a:r>
          </a:p>
          <a:p>
            <a:r>
              <a:rPr lang="en-US" dirty="0">
                <a:latin typeface="Arial Black" panose="020B0A04020102020204" pitchFamily="34" charset="0"/>
              </a:rPr>
              <a:t>(Start at 23:40)</a:t>
            </a:r>
            <a:endParaRPr lang="en-US" b="1" dirty="0">
              <a:latin typeface="Arial Black" panose="020B0A04020102020204" pitchFamily="34" charset="0"/>
            </a:endParaRPr>
          </a:p>
          <a:p>
            <a:endParaRPr lang="en-US" b="1" dirty="0">
              <a:latin typeface="Arial Black" panose="020B0A04020102020204" pitchFamily="34" charset="0"/>
            </a:endParaRPr>
          </a:p>
          <a:p>
            <a:r>
              <a:rPr lang="en-US" b="1" dirty="0">
                <a:latin typeface="Arial Black" panose="020B0A04020102020204" pitchFamily="34" charset="0"/>
                <a:hlinkClick r:id="rId4"/>
              </a:rPr>
              <a:t>Zoom on One - High Jump - Apr 13, 2021 Meeting Recording</a:t>
            </a:r>
            <a:r>
              <a:rPr lang="en-US" b="1" dirty="0">
                <a:latin typeface="Arial Black" panose="020B0A04020102020204" pitchFamily="34" charset="0"/>
              </a:rPr>
              <a:t>       </a:t>
            </a:r>
            <a:r>
              <a:rPr lang="en-US" dirty="0">
                <a:latin typeface="Arial Black" panose="020B0A04020102020204" pitchFamily="34" charset="0"/>
              </a:rPr>
              <a:t>Access Passcode: t@03!rX.</a:t>
            </a:r>
          </a:p>
          <a:p>
            <a:endParaRPr lang="en-US" dirty="0">
              <a:solidFill>
                <a:srgbClr val="0E253A"/>
              </a:solidFill>
              <a:latin typeface="Arial Black" panose="020B0A04020102020204" pitchFamily="34" charset="0"/>
            </a:endParaRPr>
          </a:p>
          <a:p>
            <a:r>
              <a:rPr lang="en-US" dirty="0">
                <a:solidFill>
                  <a:srgbClr val="0E253A"/>
                </a:solidFill>
                <a:latin typeface="Arial Black" panose="020B0A04020102020204" pitchFamily="34" charset="0"/>
                <a:hlinkClick r:id="rId4"/>
              </a:rPr>
              <a:t>High Jump Best Practices and Resources </a:t>
            </a:r>
            <a:r>
              <a:rPr lang="en-US" dirty="0">
                <a:solidFill>
                  <a:srgbClr val="0E253A"/>
                </a:solidFill>
                <a:latin typeface="Arial Black" panose="020B0A04020102020204" pitchFamily="34" charset="0"/>
              </a:rPr>
              <a:t>(updated 2023)</a:t>
            </a:r>
          </a:p>
          <a:p>
            <a:endParaRPr lang="en-US" dirty="0">
              <a:solidFill>
                <a:srgbClr val="0E253A"/>
              </a:solidFill>
              <a:latin typeface="Arial Black" panose="020B0A04020102020204" pitchFamily="34" charset="0"/>
            </a:endParaRPr>
          </a:p>
          <a:p>
            <a:r>
              <a:rPr lang="en-US" dirty="0">
                <a:solidFill>
                  <a:srgbClr val="0E253A"/>
                </a:solidFill>
                <a:latin typeface="Arial Black" panose="020B0A04020102020204" pitchFamily="34" charset="0"/>
                <a:hlinkClick r:id="rId4"/>
              </a:rPr>
              <a:t>Vertical Events Preps &amp; Problems 2019</a:t>
            </a:r>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hlinkClick r:id="rId4"/>
            </a:endParaRPr>
          </a:p>
          <a:p>
            <a:r>
              <a:rPr lang="en-US" dirty="0">
                <a:solidFill>
                  <a:srgbClr val="0E253A"/>
                </a:solidFill>
                <a:latin typeface="Arial Black" panose="020B0A04020102020204" pitchFamily="34" charset="0"/>
                <a:hlinkClick r:id="rId4"/>
              </a:rPr>
              <a:t>High Jump Basics Explained - 2018</a:t>
            </a:r>
            <a:endParaRPr lang="nn-NO" dirty="0">
              <a:solidFill>
                <a:srgbClr val="0E253A"/>
              </a:solidFill>
              <a:latin typeface="Arial Black" panose="020B0A04020102020204" pitchFamily="34" charset="0"/>
              <a:hlinkClick r:id="rId4"/>
            </a:endParaRPr>
          </a:p>
          <a:p>
            <a:endParaRPr lang="nn-NO" dirty="0">
              <a:solidFill>
                <a:srgbClr val="0E253A"/>
              </a:solidFill>
              <a:latin typeface="Arial Black" panose="020B0A04020102020204" pitchFamily="34" charset="0"/>
              <a:hlinkClick r:id="rId4"/>
            </a:endParaRPr>
          </a:p>
          <a:p>
            <a:r>
              <a:rPr lang="en-US" dirty="0">
                <a:solidFill>
                  <a:srgbClr val="0E253A"/>
                </a:solidFill>
                <a:latin typeface="Arial Black" panose="020B0A04020102020204" pitchFamily="34" charset="0"/>
                <a:hlinkClick r:id="rId4"/>
              </a:rPr>
              <a:t>Venue Setup: The High Jump - 2014</a:t>
            </a:r>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r>
              <a:rPr lang="en-US" dirty="0">
                <a:solidFill>
                  <a:srgbClr val="0E253A"/>
                </a:solidFill>
                <a:latin typeface="Arial Black" panose="020B0A04020102020204" pitchFamily="34" charset="0"/>
                <a:hlinkClick r:id="rId4"/>
              </a:rPr>
              <a:t>Determining Places in Vertical Jumping Events - 2014</a:t>
            </a:r>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r>
              <a:rPr lang="en-US" dirty="0">
                <a:solidFill>
                  <a:srgbClr val="0E253A"/>
                </a:solidFill>
                <a:latin typeface="Arial Black" panose="020B0A04020102020204" pitchFamily="34" charset="0"/>
                <a:hlinkClick r:id="rId4"/>
              </a:rPr>
              <a:t>Conducting the Jump Off - 2014</a:t>
            </a:r>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hlinkClick r:id="rId4"/>
            </a:endParaRPr>
          </a:p>
          <a:p>
            <a:r>
              <a:rPr lang="en-US" dirty="0">
                <a:solidFill>
                  <a:srgbClr val="0E253A"/>
                </a:solidFill>
                <a:latin typeface="Arial Black" panose="020B0A04020102020204" pitchFamily="34" charset="0"/>
              </a:rPr>
              <a:t>	</a:t>
            </a:r>
            <a:endParaRPr lang="en-US" dirty="0"/>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013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235670" y="1574276"/>
            <a:ext cx="11651530" cy="5447645"/>
          </a:xfrm>
          <a:prstGeom prst="rect">
            <a:avLst/>
          </a:prstGeom>
          <a:noFill/>
        </p:spPr>
        <p:txBody>
          <a:bodyPr wrap="square" rtlCol="0">
            <a:spAutoFit/>
          </a:bodyPr>
          <a:lstStyle/>
          <a:p>
            <a:pPr algn="ctr"/>
            <a:r>
              <a:rPr lang="en-US" sz="2400" dirty="0">
                <a:solidFill>
                  <a:srgbClr val="0E253A"/>
                </a:solidFill>
                <a:latin typeface="Arial Black" panose="020B0A04020102020204" pitchFamily="34" charset="0"/>
              </a:rPr>
              <a:t>High Jump Vocabulary</a:t>
            </a: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r>
              <a:rPr lang="en-US" dirty="0">
                <a:solidFill>
                  <a:srgbClr val="0E253A"/>
                </a:solidFill>
                <a:latin typeface="Arial Black" panose="020B0A04020102020204" pitchFamily="34" charset="0"/>
              </a:rPr>
              <a:t>      pit or landing area						</a:t>
            </a:r>
          </a:p>
          <a:p>
            <a:r>
              <a:rPr lang="en-US" dirty="0">
                <a:solidFill>
                  <a:srgbClr val="0E253A"/>
                </a:solidFill>
                <a:latin typeface="Arial Black" panose="020B0A04020102020204" pitchFamily="34" charset="0"/>
              </a:rPr>
              <a:t>								         crossbars			</a:t>
            </a:r>
          </a:p>
          <a:p>
            <a:endParaRPr lang="en-US" dirty="0">
              <a:solidFill>
                <a:srgbClr val="0E253A"/>
              </a:solidFill>
              <a:latin typeface="Arial Black" panose="020B0A04020102020204" pitchFamily="34" charset="0"/>
            </a:endParaRPr>
          </a:p>
          <a:p>
            <a:r>
              <a:rPr lang="en-US" dirty="0">
                <a:solidFill>
                  <a:srgbClr val="0E253A"/>
                </a:solidFill>
                <a:latin typeface="Arial Black" panose="020B0A04020102020204" pitchFamily="34" charset="0"/>
              </a:rPr>
              <a:t>												</a:t>
            </a:r>
          </a:p>
          <a:p>
            <a:r>
              <a:rPr lang="en-US" dirty="0">
                <a:solidFill>
                  <a:srgbClr val="0E253A"/>
                </a:solidFill>
                <a:latin typeface="Arial Black" panose="020B0A04020102020204" pitchFamily="34" charset="0"/>
              </a:rPr>
              <a:t>											     apron 	</a:t>
            </a: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r>
              <a:rPr lang="en-US" dirty="0">
                <a:solidFill>
                  <a:srgbClr val="0E253A"/>
                </a:solidFill>
                <a:latin typeface="Arial Black" panose="020B0A04020102020204" pitchFamily="34" charset="0"/>
              </a:rPr>
              <a:t> uprights or</a:t>
            </a:r>
          </a:p>
          <a:p>
            <a:r>
              <a:rPr lang="en-US" dirty="0">
                <a:solidFill>
                  <a:srgbClr val="0E253A"/>
                </a:solidFill>
                <a:latin typeface="Arial Black" panose="020B0A04020102020204" pitchFamily="34" charset="0"/>
              </a:rPr>
              <a:t> standards										</a:t>
            </a:r>
          </a:p>
          <a:p>
            <a:endParaRPr lang="en-US" dirty="0"/>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88DD06A8-8776-4202-A014-767D63C49BD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6400" y="1451728"/>
            <a:ext cx="2626740" cy="21013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igh Jump Crossbar | UCS Spirit">
            <a:extLst>
              <a:ext uri="{FF2B5EF4-FFF2-40B4-BE49-F238E27FC236}">
                <a16:creationId xmlns:a16="http://schemas.microsoft.com/office/drawing/2014/main" id="{D2AD4487-54DB-4B48-BC71-91E8406DC21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354113" y="1640265"/>
            <a:ext cx="1896752" cy="1896752"/>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2058" name="Picture 10" descr="UCS HIGH JUMP STANDARDS">
            <a:extLst>
              <a:ext uri="{FF2B5EF4-FFF2-40B4-BE49-F238E27FC236}">
                <a16:creationId xmlns:a16="http://schemas.microsoft.com/office/drawing/2014/main" id="{F2C5797E-D1C8-40B9-8411-CA0B6BB7582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53117" y="4085243"/>
            <a:ext cx="2598388" cy="264205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igh Jump Fan Surfaces">
            <a:extLst>
              <a:ext uri="{FF2B5EF4-FFF2-40B4-BE49-F238E27FC236}">
                <a16:creationId xmlns:a16="http://schemas.microsoft.com/office/drawing/2014/main" id="{FFB650FC-6338-471D-96F1-9BC21C362BD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582644" y="4625909"/>
            <a:ext cx="4089873" cy="2101392"/>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37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anim calcmode="lin" valueType="num">
                                      <p:cBhvr additive="base">
                                        <p:cTn id="1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anim calcmode="lin" valueType="num">
                                      <p:cBhvr additive="base">
                                        <p:cTn id="17" dur="500" fill="hold"/>
                                        <p:tgtEl>
                                          <p:spTgt spid="2058"/>
                                        </p:tgtEl>
                                        <p:attrNameLst>
                                          <p:attrName>ppt_x</p:attrName>
                                        </p:attrNameLst>
                                      </p:cBhvr>
                                      <p:tavLst>
                                        <p:tav tm="0">
                                          <p:val>
                                            <p:strVal val="#ppt_x"/>
                                          </p:val>
                                        </p:tav>
                                        <p:tav tm="100000">
                                          <p:val>
                                            <p:strVal val="#ppt_x"/>
                                          </p:val>
                                        </p:tav>
                                      </p:tavLst>
                                    </p:anim>
                                    <p:anim calcmode="lin" valueType="num">
                                      <p:cBhvr additive="base">
                                        <p:cTn id="18" dur="500" fill="hold"/>
                                        <p:tgtEl>
                                          <p:spTgt spid="205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15" end="15"/>
                                            </p:txEl>
                                          </p:spTgt>
                                        </p:tgtEl>
                                        <p:attrNameLst>
                                          <p:attrName>style.visibility</p:attrName>
                                        </p:attrNameLst>
                                      </p:cBhvr>
                                      <p:to>
                                        <p:strVal val="visible"/>
                                      </p:to>
                                    </p:set>
                                    <p:anim calcmode="lin" valueType="num">
                                      <p:cBhvr additive="base">
                                        <p:cTn id="21"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14" end="14"/>
                                            </p:txEl>
                                          </p:spTgt>
                                        </p:tgtEl>
                                        <p:attrNameLst>
                                          <p:attrName>style.visibility</p:attrName>
                                        </p:attrNameLst>
                                      </p:cBhvr>
                                      <p:to>
                                        <p:strVal val="visible"/>
                                      </p:to>
                                    </p:set>
                                    <p:anim calcmode="lin" valueType="num">
                                      <p:cBhvr additive="base">
                                        <p:cTn id="25"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additive="base">
                                        <p:cTn id="31" dur="500" fill="hold"/>
                                        <p:tgtEl>
                                          <p:spTgt spid="2054"/>
                                        </p:tgtEl>
                                        <p:attrNameLst>
                                          <p:attrName>ppt_x</p:attrName>
                                        </p:attrNameLst>
                                      </p:cBhvr>
                                      <p:tavLst>
                                        <p:tav tm="0">
                                          <p:val>
                                            <p:strVal val="#ppt_x"/>
                                          </p:val>
                                        </p:tav>
                                        <p:tav tm="100000">
                                          <p:val>
                                            <p:strVal val="#ppt_x"/>
                                          </p:val>
                                        </p:tav>
                                      </p:tavLst>
                                    </p:anim>
                                    <p:anim calcmode="lin" valueType="num">
                                      <p:cBhvr additive="base">
                                        <p:cTn id="32" dur="500" fill="hold"/>
                                        <p:tgtEl>
                                          <p:spTgt spid="205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 calcmode="lin" valueType="num">
                                      <p:cBhvr additive="base">
                                        <p:cTn id="4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60"/>
                                        </p:tgtEl>
                                        <p:attrNameLst>
                                          <p:attrName>style.visibility</p:attrName>
                                        </p:attrNameLst>
                                      </p:cBhvr>
                                      <p:to>
                                        <p:strVal val="visible"/>
                                      </p:to>
                                    </p:set>
                                    <p:anim calcmode="lin" valueType="num">
                                      <p:cBhvr additive="base">
                                        <p:cTn id="45" dur="500" fill="hold"/>
                                        <p:tgtEl>
                                          <p:spTgt spid="2060"/>
                                        </p:tgtEl>
                                        <p:attrNameLst>
                                          <p:attrName>ppt_x</p:attrName>
                                        </p:attrNameLst>
                                      </p:cBhvr>
                                      <p:tavLst>
                                        <p:tav tm="0">
                                          <p:val>
                                            <p:strVal val="#ppt_x"/>
                                          </p:val>
                                        </p:tav>
                                        <p:tav tm="100000">
                                          <p:val>
                                            <p:strVal val="#ppt_x"/>
                                          </p:val>
                                        </p:tav>
                                      </p:tavLst>
                                    </p:anim>
                                    <p:anim calcmode="lin" valueType="num">
                                      <p:cBhvr additive="base">
                                        <p:cTn id="46"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235670" y="1574276"/>
            <a:ext cx="11651530" cy="1846659"/>
          </a:xfrm>
          <a:prstGeom prst="rect">
            <a:avLst/>
          </a:prstGeom>
          <a:noFill/>
        </p:spPr>
        <p:txBody>
          <a:bodyPr wrap="square" rtlCol="0">
            <a:spAutoFit/>
          </a:bodyPr>
          <a:lstStyle/>
          <a:p>
            <a:pPr algn="ctr"/>
            <a:r>
              <a:rPr lang="en-US" sz="2400" dirty="0">
                <a:solidFill>
                  <a:srgbClr val="0E253A"/>
                </a:solidFill>
                <a:latin typeface="Arial Black" panose="020B0A04020102020204" pitchFamily="34" charset="0"/>
              </a:rPr>
              <a:t>High jumpers are wonderful athletes to work with, </a:t>
            </a:r>
          </a:p>
          <a:p>
            <a:pPr algn="ctr"/>
            <a:r>
              <a:rPr lang="en-US" sz="2400" dirty="0">
                <a:solidFill>
                  <a:srgbClr val="0E253A"/>
                </a:solidFill>
                <a:latin typeface="Arial Black" panose="020B0A04020102020204" pitchFamily="34" charset="0"/>
              </a:rPr>
              <a:t>and they appreciate your hard work. </a:t>
            </a:r>
          </a:p>
          <a:p>
            <a:pPr algn="ctr"/>
            <a:endParaRPr lang="en-US" sz="2400" dirty="0">
              <a:solidFill>
                <a:srgbClr val="0E253A"/>
              </a:solidFill>
              <a:latin typeface="Arial Black" panose="020B0A04020102020204" pitchFamily="34" charset="0"/>
            </a:endParaRPr>
          </a:p>
          <a:p>
            <a:pPr algn="ctr"/>
            <a:r>
              <a:rPr lang="en-US" sz="2400" dirty="0">
                <a:solidFill>
                  <a:srgbClr val="0E253A"/>
                </a:solidFill>
                <a:latin typeface="Arial Black" panose="020B0A04020102020204" pitchFamily="34" charset="0"/>
              </a:rPr>
              <a:t>Sign up to work the high jump!</a:t>
            </a:r>
          </a:p>
          <a:p>
            <a:r>
              <a:rPr lang="en-US" dirty="0">
                <a:solidFill>
                  <a:srgbClr val="0E253A"/>
                </a:solidFill>
                <a:latin typeface="Arial Black" panose="020B0A04020102020204" pitchFamily="34" charset="0"/>
              </a:rPr>
              <a:t>	</a:t>
            </a:r>
            <a:endParaRPr lang="en-US" dirty="0"/>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oup of people posing for a photo&#10;&#10;Description automatically generated with medium confidence">
            <a:extLst>
              <a:ext uri="{FF2B5EF4-FFF2-40B4-BE49-F238E27FC236}">
                <a16:creationId xmlns:a16="http://schemas.microsoft.com/office/drawing/2014/main" id="{00D9F053-10E3-4CC5-A668-3EFE53D3AA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75435" y="3351510"/>
            <a:ext cx="4572000" cy="3429000"/>
          </a:xfrm>
          <a:prstGeom prst="rect">
            <a:avLst/>
          </a:prstGeom>
          <a:ln w="28575">
            <a:solidFill>
              <a:srgbClr val="002060"/>
            </a:solidFill>
          </a:ln>
        </p:spPr>
      </p:pic>
    </p:spTree>
    <p:extLst>
      <p:ext uri="{BB962C8B-B14F-4D97-AF65-F5344CB8AC3E}">
        <p14:creationId xmlns:p14="http://schemas.microsoft.com/office/powerpoint/2010/main" val="395224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2000"/>
                                        <p:tgtEl>
                                          <p:spTgt spid="2">
                                            <p:txEl>
                                              <p:pRg st="3" end="3"/>
                                            </p:txEl>
                                          </p:spTgt>
                                        </p:tgtEl>
                                      </p:cBhvr>
                                    </p:animEffect>
                                    <p:anim calcmode="lin" valueType="num">
                                      <p:cBhvr>
                                        <p:cTn id="8"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235670" y="1574276"/>
            <a:ext cx="9040305" cy="5262979"/>
          </a:xfrm>
          <a:prstGeom prst="rect">
            <a:avLst/>
          </a:prstGeom>
          <a:noFill/>
        </p:spPr>
        <p:txBody>
          <a:bodyPr wrap="square" rtlCol="0">
            <a:spAutoFit/>
          </a:bodyPr>
          <a:lstStyle/>
          <a:p>
            <a:pPr algn="ctr"/>
            <a:r>
              <a:rPr lang="en-US" sz="2400" dirty="0">
                <a:solidFill>
                  <a:srgbClr val="0E253A"/>
                </a:solidFill>
                <a:latin typeface="Arial Black" panose="020B0A04020102020204" pitchFamily="34" charset="0"/>
              </a:rPr>
              <a:t>High Jump Venue Set Up</a:t>
            </a:r>
          </a:p>
          <a:p>
            <a:endParaRPr lang="en-US" dirty="0">
              <a:solidFill>
                <a:srgbClr val="0E253A"/>
              </a:solidFill>
              <a:latin typeface="Arial Black" panose="020B0A04020102020204" pitchFamily="34" charset="0"/>
            </a:endParaRPr>
          </a:p>
          <a:p>
            <a:pPr>
              <a:lnSpc>
                <a:spcPct val="150000"/>
              </a:lnSpc>
            </a:pPr>
            <a:r>
              <a:rPr lang="en-US" sz="2400" u="sng" dirty="0">
                <a:solidFill>
                  <a:srgbClr val="0E253A"/>
                </a:solidFill>
                <a:latin typeface="Arial Black" panose="020B0A04020102020204" pitchFamily="34" charset="0"/>
              </a:rPr>
              <a:t>Upright Placement </a:t>
            </a:r>
          </a:p>
          <a:p>
            <a:pPr algn="just">
              <a:lnSpc>
                <a:spcPct val="150000"/>
              </a:lnSpc>
            </a:pPr>
            <a:r>
              <a:rPr lang="en-US" sz="2400" dirty="0">
                <a:solidFill>
                  <a:srgbClr val="0E253A"/>
                </a:solidFill>
                <a:latin typeface="Arial Black" panose="020B0A04020102020204" pitchFamily="34" charset="0"/>
              </a:rPr>
              <a:t>The uprights and landing area of the High Jump should be positioned such that there is a clearance of </a:t>
            </a:r>
            <a:r>
              <a:rPr lang="en-US" sz="2400" u="sng" dirty="0">
                <a:solidFill>
                  <a:srgbClr val="0E253A"/>
                </a:solidFill>
                <a:highlight>
                  <a:srgbClr val="FFFF00"/>
                </a:highlight>
                <a:latin typeface="Arial Black" panose="020B0A04020102020204" pitchFamily="34" charset="0"/>
              </a:rPr>
              <a:t>at least 10cm</a:t>
            </a:r>
            <a:r>
              <a:rPr lang="en-US" sz="2400" dirty="0">
                <a:solidFill>
                  <a:srgbClr val="0E253A"/>
                </a:solidFill>
                <a:latin typeface="Arial Black" panose="020B0A04020102020204" pitchFamily="34" charset="0"/>
              </a:rPr>
              <a:t> between them and the landing area when in use, to avoid accidental displacement of the crossbar by the movement of the landing area causing contact with the uprights. 	</a:t>
            </a:r>
          </a:p>
          <a:p>
            <a:pPr algn="just">
              <a:lnSpc>
                <a:spcPct val="150000"/>
              </a:lnSpc>
            </a:pPr>
            <a:r>
              <a:rPr lang="en-US" sz="1600" dirty="0">
                <a:solidFill>
                  <a:srgbClr val="0E253A"/>
                </a:solidFill>
                <a:latin typeface="Arial Black" panose="020B0A04020102020204" pitchFamily="34" charset="0"/>
              </a:rPr>
              <a:t>USATF Rule Book 2023 – Rule 181.10 Note</a:t>
            </a:r>
          </a:p>
          <a:p>
            <a:endParaRPr lang="en-US" dirty="0"/>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letter&#10;&#10;Description automatically generated">
            <a:extLst>
              <a:ext uri="{FF2B5EF4-FFF2-40B4-BE49-F238E27FC236}">
                <a16:creationId xmlns:a16="http://schemas.microsoft.com/office/drawing/2014/main" id="{84A7A65C-6503-40FF-A347-27CF6AD8B0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61532" y="1538084"/>
            <a:ext cx="1803314" cy="5254336"/>
          </a:xfrm>
          <a:prstGeom prst="rect">
            <a:avLst/>
          </a:prstGeom>
          <a:ln w="28575">
            <a:solidFill>
              <a:schemeClr val="tx2"/>
            </a:solidFill>
          </a:ln>
        </p:spPr>
      </p:pic>
      <p:sp>
        <p:nvSpPr>
          <p:cNvPr id="3" name="Arrow: Right 2">
            <a:extLst>
              <a:ext uri="{FF2B5EF4-FFF2-40B4-BE49-F238E27FC236}">
                <a16:creationId xmlns:a16="http://schemas.microsoft.com/office/drawing/2014/main" id="{A4EFED2F-C7C8-44C5-AB13-93A4195AAF59}"/>
              </a:ext>
            </a:extLst>
          </p:cNvPr>
          <p:cNvSpPr/>
          <p:nvPr/>
        </p:nvSpPr>
        <p:spPr>
          <a:xfrm>
            <a:off x="8493702" y="5855855"/>
            <a:ext cx="1151642"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70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1" nodeType="clickEffect">
                                  <p:stCondLst>
                                    <p:cond delay="0"/>
                                  </p:stCondLst>
                                  <p:childTnLst>
                                    <p:animScale>
                                      <p:cBhvr>
                                        <p:cTn id="20"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226244" y="1574276"/>
            <a:ext cx="7230358" cy="5078313"/>
          </a:xfrm>
          <a:prstGeom prst="rect">
            <a:avLst/>
          </a:prstGeom>
          <a:noFill/>
        </p:spPr>
        <p:txBody>
          <a:bodyPr wrap="square" rtlCol="0">
            <a:spAutoFit/>
          </a:bodyPr>
          <a:lstStyle/>
          <a:p>
            <a:pPr algn="ctr"/>
            <a:r>
              <a:rPr lang="en-US" sz="2400" dirty="0">
                <a:solidFill>
                  <a:srgbClr val="0E253A"/>
                </a:solidFill>
                <a:latin typeface="Arial Black" panose="020B0A04020102020204" pitchFamily="34" charset="0"/>
              </a:rPr>
              <a:t>High Jump Venue Set Up</a:t>
            </a:r>
          </a:p>
          <a:p>
            <a:endParaRPr lang="en-US" dirty="0">
              <a:solidFill>
                <a:srgbClr val="0E253A"/>
              </a:solidFill>
              <a:latin typeface="Arial Black" panose="020B0A04020102020204" pitchFamily="34" charset="0"/>
            </a:endParaRPr>
          </a:p>
          <a:p>
            <a:r>
              <a:rPr lang="en-US" sz="2400" dirty="0">
                <a:latin typeface="Arial Black" panose="020B0A04020102020204" pitchFamily="34" charset="0"/>
              </a:rPr>
              <a:t>Once the uprights have been positioned, place tacks in/around them so you know their exact position. Athletes measure their marks based on the position of the standards, so they should </a:t>
            </a:r>
            <a:r>
              <a:rPr lang="en-US" sz="2400" u="sng" dirty="0">
                <a:latin typeface="Arial Black" panose="020B0A04020102020204" pitchFamily="34" charset="0"/>
              </a:rPr>
              <a:t>not be moved once positioned</a:t>
            </a:r>
            <a:r>
              <a:rPr lang="en-US" sz="2400" dirty="0">
                <a:latin typeface="Arial Black" panose="020B0A04020102020204" pitchFamily="34" charset="0"/>
              </a:rPr>
              <a:t>. </a:t>
            </a:r>
          </a:p>
          <a:p>
            <a:endParaRPr lang="en-US" sz="2400" dirty="0">
              <a:latin typeface="Arial Black" panose="020B0A04020102020204" pitchFamily="34" charset="0"/>
            </a:endParaRPr>
          </a:p>
          <a:p>
            <a:r>
              <a:rPr lang="en-US" sz="2400" dirty="0">
                <a:latin typeface="Arial Black" panose="020B0A04020102020204" pitchFamily="34" charset="0"/>
              </a:rPr>
              <a:t>If an upright gets knocked over or shifts position during warm-ups or competition, it should always be moved back to its original position.  </a:t>
            </a:r>
          </a:p>
          <a:p>
            <a:endParaRPr lang="en-US" dirty="0"/>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cement&#10;&#10;Description automatically generated">
            <a:extLst>
              <a:ext uri="{FF2B5EF4-FFF2-40B4-BE49-F238E27FC236}">
                <a16:creationId xmlns:a16="http://schemas.microsoft.com/office/drawing/2014/main" id="{E3892BEA-176E-4964-9786-421F4AA845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85516" y="1574276"/>
            <a:ext cx="3780240" cy="5040321"/>
          </a:xfrm>
          <a:prstGeom prst="rect">
            <a:avLst/>
          </a:prstGeom>
          <a:ln w="28575">
            <a:solidFill>
              <a:schemeClr val="tx1"/>
            </a:solidFill>
          </a:ln>
        </p:spPr>
      </p:pic>
    </p:spTree>
    <p:extLst>
      <p:ext uri="{BB962C8B-B14F-4D97-AF65-F5344CB8AC3E}">
        <p14:creationId xmlns:p14="http://schemas.microsoft.com/office/powerpoint/2010/main" val="59993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226244" y="1574276"/>
            <a:ext cx="11772506" cy="1015663"/>
          </a:xfrm>
          <a:prstGeom prst="rect">
            <a:avLst/>
          </a:prstGeom>
          <a:noFill/>
        </p:spPr>
        <p:txBody>
          <a:bodyPr wrap="square" rtlCol="0">
            <a:spAutoFit/>
          </a:bodyPr>
          <a:lstStyle/>
          <a:p>
            <a:pPr algn="ctr"/>
            <a:r>
              <a:rPr lang="en-US" sz="2400" dirty="0">
                <a:solidFill>
                  <a:srgbClr val="0E253A"/>
                </a:solidFill>
                <a:latin typeface="Arial Black" panose="020B0A04020102020204" pitchFamily="34" charset="0"/>
              </a:rPr>
              <a:t>High Jump Venue Set Up</a:t>
            </a:r>
          </a:p>
          <a:p>
            <a:endParaRPr lang="en-US" dirty="0">
              <a:solidFill>
                <a:srgbClr val="0E253A"/>
              </a:solidFill>
              <a:latin typeface="Arial Black" panose="020B0A04020102020204" pitchFamily="34" charset="0"/>
            </a:endParaRPr>
          </a:p>
          <a:p>
            <a:endParaRPr lang="en-US" dirty="0"/>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floor, indoor&#10;&#10;Description automatically generated">
            <a:extLst>
              <a:ext uri="{FF2B5EF4-FFF2-40B4-BE49-F238E27FC236}">
                <a16:creationId xmlns:a16="http://schemas.microsoft.com/office/drawing/2014/main" id="{B830963D-76A6-493B-AE12-334E6A1F5F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214463" y="2557022"/>
            <a:ext cx="4807670" cy="3605751"/>
          </a:xfrm>
          <a:prstGeom prst="rect">
            <a:avLst/>
          </a:prstGeom>
          <a:ln w="28575">
            <a:solidFill>
              <a:schemeClr val="tx1"/>
            </a:solidFill>
          </a:ln>
        </p:spPr>
      </p:pic>
      <p:pic>
        <p:nvPicPr>
          <p:cNvPr id="9" name="Picture 8">
            <a:extLst>
              <a:ext uri="{FF2B5EF4-FFF2-40B4-BE49-F238E27FC236}">
                <a16:creationId xmlns:a16="http://schemas.microsoft.com/office/drawing/2014/main" id="{F5376866-C9EC-4C1C-8FE3-93E3D9F888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7671314" y="2557022"/>
            <a:ext cx="4807669" cy="3605751"/>
          </a:xfrm>
          <a:prstGeom prst="rect">
            <a:avLst/>
          </a:prstGeom>
          <a:ln w="28575">
            <a:solidFill>
              <a:schemeClr val="tx1"/>
            </a:solidFill>
          </a:ln>
        </p:spPr>
      </p:pic>
      <p:sp>
        <p:nvSpPr>
          <p:cNvPr id="3" name="TextBox 2">
            <a:extLst>
              <a:ext uri="{FF2B5EF4-FFF2-40B4-BE49-F238E27FC236}">
                <a16:creationId xmlns:a16="http://schemas.microsoft.com/office/drawing/2014/main" id="{29AA241C-FF7A-483A-9F86-579DB63E9577}"/>
              </a:ext>
            </a:extLst>
          </p:cNvPr>
          <p:cNvSpPr txBox="1"/>
          <p:nvPr/>
        </p:nvSpPr>
        <p:spPr>
          <a:xfrm>
            <a:off x="4476150" y="2975400"/>
            <a:ext cx="3594764" cy="2308324"/>
          </a:xfrm>
          <a:prstGeom prst="rect">
            <a:avLst/>
          </a:prstGeom>
          <a:noFill/>
        </p:spPr>
        <p:txBody>
          <a:bodyPr wrap="square" rtlCol="0">
            <a:spAutoFit/>
          </a:bodyPr>
          <a:lstStyle/>
          <a:p>
            <a:r>
              <a:rPr lang="en-US" sz="2400" dirty="0">
                <a:latin typeface="Arial Black" panose="020B0A04020102020204" pitchFamily="34" charset="0"/>
              </a:rPr>
              <a:t>Place measuring tape between the uprights to find the center point. Mark center point with a tack.  </a:t>
            </a:r>
          </a:p>
        </p:txBody>
      </p:sp>
    </p:spTree>
    <p:extLst>
      <p:ext uri="{BB962C8B-B14F-4D97-AF65-F5344CB8AC3E}">
        <p14:creationId xmlns:p14="http://schemas.microsoft.com/office/powerpoint/2010/main" val="254793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4628561" y="1574276"/>
            <a:ext cx="6862714" cy="4962897"/>
          </a:xfrm>
          <a:prstGeom prst="rect">
            <a:avLst/>
          </a:prstGeom>
          <a:noFill/>
        </p:spPr>
        <p:txBody>
          <a:bodyPr wrap="square" rtlCol="0">
            <a:spAutoFit/>
          </a:bodyPr>
          <a:lstStyle/>
          <a:p>
            <a:pPr algn="ctr"/>
            <a:r>
              <a:rPr lang="en-US" sz="2400" dirty="0">
                <a:solidFill>
                  <a:srgbClr val="0E253A"/>
                </a:solidFill>
                <a:latin typeface="Arial Black" panose="020B0A04020102020204" pitchFamily="34" charset="0"/>
              </a:rPr>
              <a:t>High Jump Venue Set Up</a:t>
            </a:r>
          </a:p>
          <a:p>
            <a:endParaRPr lang="en-US" dirty="0">
              <a:solidFill>
                <a:srgbClr val="0E253A"/>
              </a:solidFill>
              <a:latin typeface="Arial Black" panose="020B0A04020102020204" pitchFamily="34" charset="0"/>
            </a:endParaRPr>
          </a:p>
          <a:p>
            <a:pPr algn="just"/>
            <a:endParaRPr lang="en-US" sz="2400" dirty="0">
              <a:solidFill>
                <a:srgbClr val="0E253A"/>
              </a:solidFill>
              <a:latin typeface="Arial Black" panose="020B0A04020102020204" pitchFamily="34" charset="0"/>
            </a:endParaRPr>
          </a:p>
          <a:p>
            <a:r>
              <a:rPr lang="en-US" sz="2400" dirty="0">
                <a:solidFill>
                  <a:srgbClr val="0E253A"/>
                </a:solidFill>
                <a:latin typeface="Arial Black" panose="020B0A04020102020204" pitchFamily="34" charset="0"/>
              </a:rPr>
              <a:t>Place a plumb bob at the front of the crossbar so that it aligns with the center tack. Then, mark the crossbar with a Sharpie pen to indicate the zero line. This is where you will measure the bar height.  </a:t>
            </a:r>
          </a:p>
          <a:p>
            <a:pPr algn="just"/>
            <a:endParaRPr lang="en-US" sz="2400" dirty="0">
              <a:solidFill>
                <a:srgbClr val="0E253A"/>
              </a:solidFill>
              <a:latin typeface="Arial Black" panose="020B0A04020102020204" pitchFamily="34" charset="0"/>
            </a:endParaRPr>
          </a:p>
          <a:p>
            <a:endParaRPr lang="en-US" sz="2400" dirty="0">
              <a:solidFill>
                <a:srgbClr val="0E253A"/>
              </a:solidFill>
              <a:latin typeface="Arial Black" panose="020B0A04020102020204" pitchFamily="34" charset="0"/>
            </a:endParaRPr>
          </a:p>
          <a:p>
            <a:pPr algn="just"/>
            <a:endParaRPr lang="en-US" sz="2400" dirty="0">
              <a:solidFill>
                <a:srgbClr val="0E253A"/>
              </a:solidFill>
              <a:latin typeface="Arial Black" panose="020B0A04020102020204" pitchFamily="34" charset="0"/>
            </a:endParaRPr>
          </a:p>
          <a:p>
            <a:pPr algn="just"/>
            <a:endParaRPr lang="en-US" sz="2400" dirty="0">
              <a:solidFill>
                <a:srgbClr val="0E253A"/>
              </a:solidFill>
              <a:latin typeface="Arial Black" panose="020B0A04020102020204" pitchFamily="34" charset="0"/>
            </a:endParaRPr>
          </a:p>
          <a:p>
            <a:pPr algn="just"/>
            <a:r>
              <a:rPr lang="en-US" sz="1050" dirty="0">
                <a:solidFill>
                  <a:srgbClr val="0E253A"/>
                </a:solidFill>
                <a:latin typeface="Arial Black" panose="020B0A04020102020204" pitchFamily="34" charset="0"/>
              </a:rPr>
              <a:t>Special thanks to Bob Coleman (pictured) of the Pacific Association for teaching me this.</a:t>
            </a:r>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feet&#10;&#10;Description automatically generated">
            <a:extLst>
              <a:ext uri="{FF2B5EF4-FFF2-40B4-BE49-F238E27FC236}">
                <a16:creationId xmlns:a16="http://schemas.microsoft.com/office/drawing/2014/main" id="{8EA0028F-E5C2-4BC8-9A9F-B1E5810234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13678" y="2317864"/>
            <a:ext cx="4870253" cy="3652690"/>
          </a:xfrm>
          <a:prstGeom prst="rect">
            <a:avLst/>
          </a:prstGeom>
          <a:ln w="28575">
            <a:solidFill>
              <a:schemeClr val="tx1"/>
            </a:solidFill>
          </a:ln>
        </p:spPr>
      </p:pic>
    </p:spTree>
    <p:extLst>
      <p:ext uri="{BB962C8B-B14F-4D97-AF65-F5344CB8AC3E}">
        <p14:creationId xmlns:p14="http://schemas.microsoft.com/office/powerpoint/2010/main" val="304655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4355184" y="1574276"/>
            <a:ext cx="7643565" cy="5139869"/>
          </a:xfrm>
          <a:prstGeom prst="rect">
            <a:avLst/>
          </a:prstGeom>
          <a:noFill/>
        </p:spPr>
        <p:txBody>
          <a:bodyPr wrap="square" rtlCol="0">
            <a:spAutoFit/>
          </a:bodyPr>
          <a:lstStyle/>
          <a:p>
            <a:pPr algn="ctr"/>
            <a:r>
              <a:rPr lang="en-US" sz="2400" dirty="0">
                <a:solidFill>
                  <a:srgbClr val="0E253A"/>
                </a:solidFill>
                <a:latin typeface="Arial Black" panose="020B0A04020102020204" pitchFamily="34" charset="0"/>
              </a:rPr>
              <a:t>High Jump Venue Set Up</a:t>
            </a:r>
          </a:p>
          <a:p>
            <a:endParaRPr lang="en-US" dirty="0">
              <a:solidFill>
                <a:srgbClr val="0E253A"/>
              </a:solidFill>
              <a:latin typeface="Arial Black" panose="020B0A04020102020204" pitchFamily="34" charset="0"/>
            </a:endParaRPr>
          </a:p>
          <a:p>
            <a:pPr>
              <a:lnSpc>
                <a:spcPct val="150000"/>
              </a:lnSpc>
            </a:pPr>
            <a:r>
              <a:rPr lang="en-US" sz="2400" u="sng" dirty="0">
                <a:solidFill>
                  <a:srgbClr val="0E253A"/>
                </a:solidFill>
                <a:latin typeface="Arial Black" panose="020B0A04020102020204" pitchFamily="34" charset="0"/>
              </a:rPr>
              <a:t>Indicator Lines</a:t>
            </a:r>
          </a:p>
          <a:p>
            <a:pPr algn="just"/>
            <a:r>
              <a:rPr lang="en-US" sz="2400" dirty="0">
                <a:solidFill>
                  <a:srgbClr val="0E253A"/>
                </a:solidFill>
                <a:latin typeface="Arial Black" panose="020B0A04020102020204" pitchFamily="34" charset="0"/>
              </a:rPr>
              <a:t>A white line 50mm wide shall be drawn on the ground (usually with adhesive tape or similar material). The edge of the line nearest to the take-off area is drawn along the vertical plane through the edge of the crossbar nearest to the take-off area and extends for 3 meters on either side of the uprights.</a:t>
            </a:r>
          </a:p>
          <a:p>
            <a:pPr algn="just"/>
            <a:r>
              <a:rPr lang="en-US" sz="2400" dirty="0">
                <a:solidFill>
                  <a:srgbClr val="0E253A"/>
                </a:solidFill>
                <a:latin typeface="Arial Black" panose="020B0A04020102020204" pitchFamily="34" charset="0"/>
              </a:rPr>
              <a:t>	</a:t>
            </a:r>
          </a:p>
          <a:p>
            <a:pPr algn="just"/>
            <a:r>
              <a:rPr lang="en-US" sz="1600" dirty="0">
                <a:solidFill>
                  <a:srgbClr val="0E253A"/>
                </a:solidFill>
                <a:latin typeface="Arial Black" panose="020B0A04020102020204" pitchFamily="34" charset="0"/>
              </a:rPr>
              <a:t>USATF Rule Book 2023 – Rule 181.14 (a)</a:t>
            </a:r>
            <a:endParaRPr lang="en-US" dirty="0">
              <a:solidFill>
                <a:srgbClr val="0E253A"/>
              </a:solidFill>
              <a:latin typeface="Arial Black" panose="020B0A04020102020204" pitchFamily="34" charset="0"/>
            </a:endParaRPr>
          </a:p>
          <a:p>
            <a:r>
              <a:rPr lang="en-US" sz="1600" dirty="0">
                <a:latin typeface="Arial" panose="020B0604020202020204" pitchFamily="34" charset="0"/>
                <a:cs typeface="Arial" panose="020B0604020202020204" pitchFamily="34" charset="0"/>
              </a:rPr>
              <a:t>(Not done for NCAA or NFHS)</a:t>
            </a:r>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ground&#10;&#10;Description automatically generated">
            <a:extLst>
              <a:ext uri="{FF2B5EF4-FFF2-40B4-BE49-F238E27FC236}">
                <a16:creationId xmlns:a16="http://schemas.microsoft.com/office/drawing/2014/main" id="{C839CBA0-D02D-4DB2-8AA8-30B02CD9A6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464622" y="2180019"/>
            <a:ext cx="5262979" cy="3947234"/>
          </a:xfrm>
          <a:prstGeom prst="rect">
            <a:avLst/>
          </a:prstGeom>
          <a:ln w="38100">
            <a:solidFill>
              <a:schemeClr val="tx2"/>
            </a:solidFill>
          </a:ln>
        </p:spPr>
      </p:pic>
    </p:spTree>
    <p:extLst>
      <p:ext uri="{BB962C8B-B14F-4D97-AF65-F5344CB8AC3E}">
        <p14:creationId xmlns:p14="http://schemas.microsoft.com/office/powerpoint/2010/main" val="587084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235670" y="1574276"/>
            <a:ext cx="6919274" cy="5355312"/>
          </a:xfrm>
          <a:prstGeom prst="rect">
            <a:avLst/>
          </a:prstGeom>
          <a:noFill/>
        </p:spPr>
        <p:txBody>
          <a:bodyPr wrap="square" rtlCol="0">
            <a:spAutoFit/>
          </a:bodyPr>
          <a:lstStyle/>
          <a:p>
            <a:pPr algn="ctr"/>
            <a:r>
              <a:rPr lang="en-US" sz="2400" dirty="0">
                <a:solidFill>
                  <a:srgbClr val="0E253A"/>
                </a:solidFill>
                <a:latin typeface="Arial Black" panose="020B0A04020102020204" pitchFamily="34" charset="0"/>
              </a:rPr>
              <a:t>High Jump Venue Set Up</a:t>
            </a:r>
          </a:p>
          <a:p>
            <a:endParaRPr lang="en-US" dirty="0">
              <a:solidFill>
                <a:srgbClr val="0E253A"/>
              </a:solidFill>
              <a:latin typeface="Arial Black" panose="020B0A04020102020204" pitchFamily="34" charset="0"/>
            </a:endParaRPr>
          </a:p>
          <a:p>
            <a:r>
              <a:rPr lang="en-US" sz="2400" u="sng" dirty="0">
                <a:solidFill>
                  <a:srgbClr val="0E253A"/>
                </a:solidFill>
                <a:latin typeface="Arial Black" panose="020B0A04020102020204" pitchFamily="34" charset="0"/>
              </a:rPr>
              <a:t>Crossbar Preparation</a:t>
            </a:r>
          </a:p>
          <a:p>
            <a:endParaRPr lang="en-US" dirty="0">
              <a:solidFill>
                <a:srgbClr val="0E253A"/>
              </a:solidFill>
              <a:latin typeface="Arial Black" panose="020B0A04020102020204" pitchFamily="34" charset="0"/>
            </a:endParaRPr>
          </a:p>
          <a:p>
            <a:r>
              <a:rPr lang="en-US" sz="2400" dirty="0">
                <a:solidFill>
                  <a:srgbClr val="0E253A"/>
                </a:solidFill>
                <a:latin typeface="Arial Black" panose="020B0A04020102020204" pitchFamily="34" charset="0"/>
              </a:rPr>
              <a:t>Good video from USATF website</a:t>
            </a:r>
            <a:r>
              <a:rPr lang="en-US" dirty="0">
                <a:solidFill>
                  <a:srgbClr val="0E253A"/>
                </a:solidFill>
                <a:latin typeface="Arial Black" panose="020B0A04020102020204" pitchFamily="34" charset="0"/>
              </a:rPr>
              <a:t> </a:t>
            </a:r>
            <a:r>
              <a:rPr lang="en-US" sz="2000" dirty="0">
                <a:solidFill>
                  <a:srgbClr val="0E253A"/>
                </a:solidFill>
                <a:latin typeface="Arial Black" panose="020B0A04020102020204" pitchFamily="34" charset="0"/>
              </a:rPr>
              <a:t> </a:t>
            </a:r>
          </a:p>
          <a:p>
            <a:r>
              <a:rPr lang="en-US" sz="2000" dirty="0">
                <a:solidFill>
                  <a:srgbClr val="0E253A"/>
                </a:solidFill>
                <a:latin typeface="Arial Black" panose="020B0A04020102020204" pitchFamily="34" charset="0"/>
                <a:hlinkClick r:id="rId4"/>
              </a:rPr>
              <a:t>Crossbar Preparation for Vertical Jumps</a:t>
            </a:r>
            <a:r>
              <a:rPr lang="en-US" dirty="0">
                <a:solidFill>
                  <a:srgbClr val="0E253A"/>
                </a:solidFill>
                <a:latin typeface="Arial Black" panose="020B0A04020102020204" pitchFamily="34" charset="0"/>
              </a:rPr>
              <a:t>				</a:t>
            </a:r>
          </a:p>
          <a:p>
            <a:endParaRPr lang="en-US" dirty="0">
              <a:solidFill>
                <a:srgbClr val="0E253A"/>
              </a:solidFill>
              <a:latin typeface="Arial Black" panose="020B0A04020102020204" pitchFamily="34" charset="0"/>
            </a:endParaRPr>
          </a:p>
          <a:p>
            <a:endParaRPr lang="en-US" dirty="0">
              <a:solidFill>
                <a:srgbClr val="0E253A"/>
              </a:solidFill>
              <a:latin typeface="Arial Black" panose="020B0A04020102020204" pitchFamily="34" charset="0"/>
            </a:endParaRPr>
          </a:p>
          <a:p>
            <a:r>
              <a:rPr lang="en-US" sz="2400" u="sng" dirty="0">
                <a:solidFill>
                  <a:srgbClr val="0E253A"/>
                </a:solidFill>
                <a:latin typeface="Arial Black" panose="020B0A04020102020204" pitchFamily="34" charset="0"/>
              </a:rPr>
              <a:t>Crossbar Placement</a:t>
            </a:r>
          </a:p>
          <a:p>
            <a:endParaRPr lang="en-US" sz="2400" dirty="0">
              <a:solidFill>
                <a:srgbClr val="0E253A"/>
              </a:solidFill>
              <a:latin typeface="Arial Black" panose="020B0A04020102020204" pitchFamily="34" charset="0"/>
            </a:endParaRPr>
          </a:p>
          <a:p>
            <a:r>
              <a:rPr lang="en-US" sz="2400" dirty="0">
                <a:solidFill>
                  <a:srgbClr val="0E253A"/>
                </a:solidFill>
                <a:latin typeface="Arial Black" panose="020B0A04020102020204" pitchFamily="34" charset="0"/>
              </a:rPr>
              <a:t>There shall be a space of </a:t>
            </a:r>
            <a:r>
              <a:rPr lang="en-US" sz="2400" u="sng" dirty="0">
                <a:solidFill>
                  <a:srgbClr val="0E253A"/>
                </a:solidFill>
                <a:highlight>
                  <a:srgbClr val="FFFF00"/>
                </a:highlight>
                <a:latin typeface="Arial Black" panose="020B0A04020102020204" pitchFamily="34" charset="0"/>
              </a:rPr>
              <a:t>at least 1cm</a:t>
            </a:r>
            <a:r>
              <a:rPr lang="en-US" sz="2400" dirty="0">
                <a:solidFill>
                  <a:srgbClr val="0E253A"/>
                </a:solidFill>
                <a:latin typeface="Arial Black" panose="020B0A04020102020204" pitchFamily="34" charset="0"/>
              </a:rPr>
              <a:t> </a:t>
            </a:r>
          </a:p>
          <a:p>
            <a:r>
              <a:rPr lang="en-US" sz="2400" dirty="0">
                <a:solidFill>
                  <a:srgbClr val="0E253A"/>
                </a:solidFill>
                <a:latin typeface="Arial Black" panose="020B0A04020102020204" pitchFamily="34" charset="0"/>
              </a:rPr>
              <a:t>between the ends of the crossbar and </a:t>
            </a:r>
          </a:p>
          <a:p>
            <a:r>
              <a:rPr lang="en-US" sz="2400" dirty="0">
                <a:solidFill>
                  <a:srgbClr val="0E253A"/>
                </a:solidFill>
                <a:latin typeface="Arial Black" panose="020B0A04020102020204" pitchFamily="34" charset="0"/>
              </a:rPr>
              <a:t>the uprights for the high jump. </a:t>
            </a:r>
          </a:p>
          <a:p>
            <a:endParaRPr lang="en-US" sz="2400" dirty="0">
              <a:solidFill>
                <a:srgbClr val="0E253A"/>
              </a:solidFill>
              <a:latin typeface="Arial Black" panose="020B0A04020102020204" pitchFamily="34" charset="0"/>
            </a:endParaRPr>
          </a:p>
          <a:p>
            <a:r>
              <a:rPr lang="en-US" sz="1600" dirty="0">
                <a:solidFill>
                  <a:srgbClr val="0E253A"/>
                </a:solidFill>
                <a:latin typeface="Arial Black" panose="020B0A04020102020204" pitchFamily="34" charset="0"/>
              </a:rPr>
              <a:t>USATF Rule Book 2023 – Rule 181.16</a:t>
            </a:r>
            <a:endParaRPr lang="en-US" dirty="0"/>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389AEC1-7710-4070-9107-709EBB1C85FC}"/>
              </a:ext>
            </a:extLst>
          </p:cNvPr>
          <p:cNvPicPr>
            <a:picLocks noChangeAspect="1"/>
          </p:cNvPicPr>
          <p:nvPr/>
        </p:nvPicPr>
        <p:blipFill>
          <a:blip r:embed="rId6"/>
          <a:stretch>
            <a:fillRect/>
          </a:stretch>
        </p:blipFill>
        <p:spPr>
          <a:xfrm>
            <a:off x="8633425" y="1574276"/>
            <a:ext cx="3074005" cy="2328421"/>
          </a:xfrm>
          <a:prstGeom prst="rect">
            <a:avLst/>
          </a:prstGeom>
          <a:ln w="19050">
            <a:solidFill>
              <a:schemeClr val="tx2"/>
            </a:solidFill>
          </a:ln>
        </p:spPr>
      </p:pic>
      <p:pic>
        <p:nvPicPr>
          <p:cNvPr id="11" name="Picture 10">
            <a:extLst>
              <a:ext uri="{FF2B5EF4-FFF2-40B4-BE49-F238E27FC236}">
                <a16:creationId xmlns:a16="http://schemas.microsoft.com/office/drawing/2014/main" id="{B21B0D23-9420-44C1-930A-753D23AC25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57976" y="4453321"/>
            <a:ext cx="4449454" cy="2269520"/>
          </a:xfrm>
          <a:prstGeom prst="rect">
            <a:avLst/>
          </a:prstGeom>
          <a:noFill/>
          <a:ln w="38100">
            <a:solidFill>
              <a:schemeClr val="tx2">
                <a:alpha val="87000"/>
              </a:schemeClr>
            </a:solidFill>
          </a:ln>
        </p:spPr>
      </p:pic>
    </p:spTree>
    <p:extLst>
      <p:ext uri="{BB962C8B-B14F-4D97-AF65-F5344CB8AC3E}">
        <p14:creationId xmlns:p14="http://schemas.microsoft.com/office/powerpoint/2010/main" val="46670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1451728"/>
          </a:xfrm>
          <a:solidFill>
            <a:srgbClr val="0070C0"/>
          </a:solid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 y="0"/>
            <a:ext cx="5316717" cy="603720"/>
          </a:xfrm>
        </p:spPr>
        <p:txBody>
          <a:bodyPr anchor="t" anchorCtr="0">
            <a:normAutofit fontScale="90000"/>
          </a:bodyPr>
          <a:lstStyle/>
          <a:p>
            <a:pPr algn="ctr"/>
            <a:r>
              <a:rPr lang="en-US" sz="2700" dirty="0">
                <a:solidFill>
                  <a:srgbClr val="B4252D"/>
                </a:solidFill>
                <a:latin typeface="Arial Black" panose="020B0A04020102020204" pitchFamily="34" charset="0"/>
              </a:rPr>
              <a:t>Officiating the high jump</a:t>
            </a:r>
            <a:br>
              <a:rPr lang="en-US" dirty="0">
                <a:latin typeface="Arial Black" panose="020B0A04020102020204" pitchFamily="34" charset="0"/>
              </a:rPr>
            </a:br>
            <a:endParaRPr lang="en-US" dirty="0">
              <a:latin typeface="Arial Black" panose="020B0A04020102020204" pitchFamily="34" charset="0"/>
            </a:endParaRPr>
          </a:p>
        </p:txBody>
      </p:sp>
      <p:sp>
        <p:nvSpPr>
          <p:cNvPr id="2" name="TextBox 1">
            <a:extLst>
              <a:ext uri="{FF2B5EF4-FFF2-40B4-BE49-F238E27FC236}">
                <a16:creationId xmlns:a16="http://schemas.microsoft.com/office/drawing/2014/main" id="{7B09A32F-59B9-4EC4-8AD0-E5050D78D5EA}"/>
              </a:ext>
            </a:extLst>
          </p:cNvPr>
          <p:cNvSpPr txBox="1"/>
          <p:nvPr/>
        </p:nvSpPr>
        <p:spPr>
          <a:xfrm>
            <a:off x="235670" y="1574276"/>
            <a:ext cx="7513640" cy="4801314"/>
          </a:xfrm>
          <a:prstGeom prst="rect">
            <a:avLst/>
          </a:prstGeom>
          <a:noFill/>
        </p:spPr>
        <p:txBody>
          <a:bodyPr wrap="square" rtlCol="0">
            <a:spAutoFit/>
          </a:bodyPr>
          <a:lstStyle/>
          <a:p>
            <a:pPr algn="ctr"/>
            <a:r>
              <a:rPr lang="en-US" sz="2400" dirty="0">
                <a:solidFill>
                  <a:srgbClr val="0E253A"/>
                </a:solidFill>
                <a:latin typeface="Arial Black" panose="020B0A04020102020204" pitchFamily="34" charset="0"/>
              </a:rPr>
              <a:t>High Jump Venue Set Up</a:t>
            </a:r>
          </a:p>
          <a:p>
            <a:endParaRPr lang="en-US" dirty="0">
              <a:solidFill>
                <a:srgbClr val="0E253A"/>
              </a:solidFill>
              <a:latin typeface="Arial Black" panose="020B0A04020102020204" pitchFamily="34" charset="0"/>
            </a:endParaRPr>
          </a:p>
          <a:p>
            <a:r>
              <a:rPr lang="en-US" sz="2400" u="sng" dirty="0">
                <a:solidFill>
                  <a:srgbClr val="0E253A"/>
                </a:solidFill>
                <a:latin typeface="Arial Black" panose="020B0A04020102020204" pitchFamily="34" charset="0"/>
              </a:rPr>
              <a:t>Leveling Uprights</a:t>
            </a:r>
          </a:p>
          <a:p>
            <a:endParaRPr lang="en-US" sz="2400" u="sng" dirty="0">
              <a:solidFill>
                <a:srgbClr val="0E253A"/>
              </a:solidFill>
              <a:latin typeface="Arial Black" panose="020B0A04020102020204" pitchFamily="34" charset="0"/>
            </a:endParaRPr>
          </a:p>
          <a:p>
            <a:r>
              <a:rPr lang="en-US" sz="2400" dirty="0">
                <a:solidFill>
                  <a:srgbClr val="0E253A"/>
                </a:solidFill>
                <a:latin typeface="Arial Black" panose="020B0A04020102020204" pitchFamily="34" charset="0"/>
              </a:rPr>
              <a:t>*Use a level to be sure the uprights are level.</a:t>
            </a:r>
          </a:p>
          <a:p>
            <a:endParaRPr lang="en-US" sz="2400" dirty="0">
              <a:solidFill>
                <a:srgbClr val="0E253A"/>
              </a:solidFill>
              <a:latin typeface="Arial Black" panose="020B0A04020102020204" pitchFamily="34" charset="0"/>
            </a:endParaRPr>
          </a:p>
          <a:p>
            <a:r>
              <a:rPr lang="en-US" sz="2400" dirty="0">
                <a:solidFill>
                  <a:srgbClr val="0E253A"/>
                </a:solidFill>
                <a:latin typeface="Arial Black" panose="020B0A04020102020204" pitchFamily="34" charset="0"/>
              </a:rPr>
              <a:t>*Use leveling screws at the base of the uprights or shims to make uprights stable.</a:t>
            </a:r>
          </a:p>
          <a:p>
            <a:endParaRPr lang="en-US" sz="2400" dirty="0">
              <a:solidFill>
                <a:srgbClr val="0E253A"/>
              </a:solidFill>
              <a:latin typeface="Arial Black" panose="020B0A04020102020204" pitchFamily="34" charset="0"/>
            </a:endParaRPr>
          </a:p>
          <a:p>
            <a:r>
              <a:rPr lang="en-US" sz="2400" dirty="0">
                <a:solidFill>
                  <a:srgbClr val="0E253A"/>
                </a:solidFill>
                <a:latin typeface="Arial Black" panose="020B0A04020102020204" pitchFamily="34" charset="0"/>
              </a:rPr>
              <a:t>*Uprights should not rock. They should be stable.</a:t>
            </a:r>
          </a:p>
          <a:p>
            <a:endParaRPr lang="en-US" sz="2400" dirty="0">
              <a:solidFill>
                <a:srgbClr val="0E253A"/>
              </a:solidFill>
              <a:latin typeface="Arial Black" panose="020B0A04020102020204" pitchFamily="34" charset="0"/>
            </a:endParaRPr>
          </a:p>
        </p:txBody>
      </p:sp>
      <p:pic>
        <p:nvPicPr>
          <p:cNvPr id="1028" name="Picture 4" descr="USATF Logo [USA Track &amp;amp; Field] Download Vector">
            <a:extLst>
              <a:ext uri="{FF2B5EF4-FFF2-40B4-BE49-F238E27FC236}">
                <a16:creationId xmlns:a16="http://schemas.microsoft.com/office/drawing/2014/main" id="{58D180E8-21A5-48F0-A030-3BD41F6E10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16111" y="56153"/>
            <a:ext cx="582638" cy="660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A881B51-62DF-4E94-ABAA-B12AEDE3EB30}"/>
              </a:ext>
            </a:extLst>
          </p:cNvPr>
          <p:cNvPicPr>
            <a:picLocks noChangeAspect="1"/>
          </p:cNvPicPr>
          <p:nvPr/>
        </p:nvPicPr>
        <p:blipFill>
          <a:blip r:embed="rId5"/>
          <a:stretch>
            <a:fillRect/>
          </a:stretch>
        </p:blipFill>
        <p:spPr>
          <a:xfrm>
            <a:off x="7209750" y="1699820"/>
            <a:ext cx="1725904" cy="1974380"/>
          </a:xfrm>
          <a:prstGeom prst="rect">
            <a:avLst/>
          </a:prstGeom>
          <a:ln w="28575">
            <a:solidFill>
              <a:schemeClr val="bg2">
                <a:lumMod val="25000"/>
              </a:schemeClr>
            </a:solidFill>
          </a:ln>
        </p:spPr>
      </p:pic>
      <p:pic>
        <p:nvPicPr>
          <p:cNvPr id="2050" name="Picture 2" descr="Nelson Wood Shims 0.25-in x 1.25-in x 7.75-in 12-Pack Fir Wood Shim in the  Shims department at Lowes.com">
            <a:extLst>
              <a:ext uri="{FF2B5EF4-FFF2-40B4-BE49-F238E27FC236}">
                <a16:creationId xmlns:a16="http://schemas.microsoft.com/office/drawing/2014/main" id="{D0F7D215-9042-4C05-8BFB-3BF9457164D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55830" y="5158180"/>
            <a:ext cx="1378162" cy="1342426"/>
          </a:xfrm>
          <a:prstGeom prst="rect">
            <a:avLst/>
          </a:prstGeom>
          <a:noFill/>
          <a:ln w="28575">
            <a:solidFill>
              <a:schemeClr val="bg2">
                <a:lumMod val="25000"/>
              </a:schemeClr>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C0C5FC1-E75C-469E-91AB-A1515D8C44C2}"/>
              </a:ext>
            </a:extLst>
          </p:cNvPr>
          <p:cNvPicPr>
            <a:picLocks noChangeAspect="1"/>
          </p:cNvPicPr>
          <p:nvPr/>
        </p:nvPicPr>
        <p:blipFill>
          <a:blip r:embed="rId7"/>
          <a:stretch>
            <a:fillRect/>
          </a:stretch>
        </p:blipFill>
        <p:spPr>
          <a:xfrm>
            <a:off x="9798859" y="2108221"/>
            <a:ext cx="1903614" cy="4392385"/>
          </a:xfrm>
          <a:prstGeom prst="rect">
            <a:avLst/>
          </a:prstGeom>
          <a:ln w="28575">
            <a:solidFill>
              <a:schemeClr val="bg2">
                <a:lumMod val="25000"/>
              </a:schemeClr>
            </a:solidFill>
          </a:ln>
        </p:spPr>
      </p:pic>
      <p:sp>
        <p:nvSpPr>
          <p:cNvPr id="10" name="Arrow: Right 9">
            <a:extLst>
              <a:ext uri="{FF2B5EF4-FFF2-40B4-BE49-F238E27FC236}">
                <a16:creationId xmlns:a16="http://schemas.microsoft.com/office/drawing/2014/main" id="{3B902F4F-5F67-4BB1-8238-6ECB21F045E9}"/>
              </a:ext>
            </a:extLst>
          </p:cNvPr>
          <p:cNvSpPr/>
          <p:nvPr/>
        </p:nvSpPr>
        <p:spPr>
          <a:xfrm rot="4436846">
            <a:off x="10109430" y="5088126"/>
            <a:ext cx="575534" cy="282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D612834-541B-49DE-94A3-811EB5A73E74}"/>
              </a:ext>
            </a:extLst>
          </p:cNvPr>
          <p:cNvSpPr/>
          <p:nvPr/>
        </p:nvSpPr>
        <p:spPr>
          <a:xfrm rot="6411049">
            <a:off x="11232263" y="5157398"/>
            <a:ext cx="575534" cy="282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03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grpId="1" nodeType="clickEffect">
                                  <p:stCondLst>
                                    <p:cond delay="0"/>
                                  </p:stCondLst>
                                  <p:childTnLst>
                                    <p:animScale>
                                      <p:cBhvr>
                                        <p:cTn id="28" dur="2000" fill="hold"/>
                                        <p:tgtEl>
                                          <p:spTgt spid="10"/>
                                        </p:tgtEl>
                                      </p:cBhvr>
                                      <p:by x="150000" y="150000"/>
                                    </p:animScale>
                                  </p:childTnLst>
                                </p:cTn>
                              </p:par>
                              <p:par>
                                <p:cTn id="29" presetID="6" presetClass="emph" presetSubtype="0" fill="hold" grpId="1" nodeType="withEffect">
                                  <p:stCondLst>
                                    <p:cond delay="0"/>
                                  </p:stCondLst>
                                  <p:childTnLst>
                                    <p:animScale>
                                      <p:cBhvr>
                                        <p:cTn id="30" dur="2000" fill="hold"/>
                                        <p:tgtEl>
                                          <p:spTgt spid="13"/>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3" grpId="1" animBg="1"/>
    </p:bldLst>
  </p:timing>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2.xml><?xml version="1.0" encoding="utf-8"?>
<a:theme xmlns:a="http://schemas.openxmlformats.org/drawingml/2006/main" name="Wellspring">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6E2187FA-78B5-42F2-9074-40D4C2C1399B}"/>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CED26E1E-587B-4123-A4F9-DB49A037FBB9}"/>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573AD6BE-256C-44EB-886C-5713CB0A8D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{BD22520B-B8E1-41EE-A7F8-FFFB5EFFE9BB}tf78479028_win32</Template>
  <TotalTime>1918</TotalTime>
  <Words>1584</Words>
  <Application>Microsoft Office PowerPoint</Application>
  <PresentationFormat>Widescreen</PresentationFormat>
  <Paragraphs>285</Paragraphs>
  <Slides>20</Slides>
  <Notes>20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Arial Black</vt:lpstr>
      <vt:lpstr>Calibri</vt:lpstr>
      <vt:lpstr>Segoe UI</vt:lpstr>
      <vt:lpstr>Segoe UI Light</vt:lpstr>
      <vt:lpstr>Wingdings</vt:lpstr>
      <vt:lpstr>Balancing Act</vt:lpstr>
      <vt:lpstr>Wellspring</vt:lpstr>
      <vt:lpstr>Star of the show</vt:lpstr>
      <vt:lpstr>Amusements</vt:lpstr>
      <vt:lpstr>Officiating the high jump </vt:lpstr>
      <vt:lpstr>Officiating the high jump </vt:lpstr>
      <vt:lpstr>Officiating the high jump </vt:lpstr>
      <vt:lpstr>Officiating the high jump </vt:lpstr>
      <vt:lpstr>Officiating the high jump </vt:lpstr>
      <vt:lpstr>Officiating the high jump </vt:lpstr>
      <vt:lpstr>Officiating the high jump </vt:lpstr>
      <vt:lpstr>Officiating the high jump </vt:lpstr>
      <vt:lpstr>Officiating the high jump </vt:lpstr>
      <vt:lpstr>Officiating the high jump </vt:lpstr>
      <vt:lpstr>Officiating the high jump </vt:lpstr>
      <vt:lpstr>Officiating the high jump </vt:lpstr>
      <vt:lpstr>Officiating the high jump </vt:lpstr>
      <vt:lpstr>Officiating the high jump </vt:lpstr>
      <vt:lpstr>Officiating the high jump </vt:lpstr>
      <vt:lpstr>Officiating the high jump </vt:lpstr>
      <vt:lpstr>Officiating the high jump </vt:lpstr>
      <vt:lpstr>Officiating the high jump </vt:lpstr>
      <vt:lpstr>Officiating the high jump </vt:lpstr>
      <vt:lpstr>Officiating the high jump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Officiating the high jump</dc:title>
  <dc:creator>Kelly Smith</dc:creator>
  <cp:lastModifiedBy>Kelly Smith</cp:lastModifiedBy>
  <cp:revision>7</cp:revision>
  <dcterms:created xsi:type="dcterms:W3CDTF">2021-12-23T16:57:20Z</dcterms:created>
  <dcterms:modified xsi:type="dcterms:W3CDTF">2024-01-22T04:00:05Z</dcterms:modified>
</cp:coreProperties>
</file>