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4" r:id="rId2"/>
    <p:sldId id="265" r:id="rId3"/>
    <p:sldId id="280" r:id="rId4"/>
    <p:sldId id="310" r:id="rId5"/>
    <p:sldId id="311" r:id="rId6"/>
    <p:sldId id="273" r:id="rId7"/>
    <p:sldId id="277" r:id="rId8"/>
    <p:sldId id="275" r:id="rId9"/>
    <p:sldId id="274" r:id="rId10"/>
    <p:sldId id="271" r:id="rId11"/>
    <p:sldId id="307" r:id="rId12"/>
    <p:sldId id="308" r:id="rId13"/>
    <p:sldId id="267" r:id="rId14"/>
    <p:sldId id="268" r:id="rId15"/>
    <p:sldId id="269" r:id="rId16"/>
    <p:sldId id="270" r:id="rId17"/>
    <p:sldId id="272" r:id="rId18"/>
    <p:sldId id="301" r:id="rId19"/>
    <p:sldId id="293" r:id="rId20"/>
    <p:sldId id="312" r:id="rId2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DBB5C-8D64-4CF8-A670-DFE7524B706D}" v="9" dt="2024-01-24T21:00:47.91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1" autoAdjust="0"/>
    <p:restoredTop sz="94667" autoAdjust="0"/>
  </p:normalViewPr>
  <p:slideViewPr>
    <p:cSldViewPr>
      <p:cViewPr varScale="1">
        <p:scale>
          <a:sx n="115" d="100"/>
          <a:sy n="115" d="100"/>
        </p:scale>
        <p:origin x="1738"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row" userId="6382c16dc9275a04" providerId="LiveId" clId="{DB5DBB5C-8D64-4CF8-A670-DFE7524B706D}"/>
    <pc:docChg chg="undo custSel addSld delSld modSld sldOrd">
      <pc:chgData name="James Crow" userId="6382c16dc9275a04" providerId="LiveId" clId="{DB5DBB5C-8D64-4CF8-A670-DFE7524B706D}" dt="2024-01-25T21:28:37.850" v="179" actId="1076"/>
      <pc:docMkLst>
        <pc:docMk/>
      </pc:docMkLst>
      <pc:sldChg chg="modSp mod modClrScheme chgLayout">
        <pc:chgData name="James Crow" userId="6382c16dc9275a04" providerId="LiveId" clId="{DB5DBB5C-8D64-4CF8-A670-DFE7524B706D}" dt="2024-01-24T21:44:35.449" v="176" actId="700"/>
        <pc:sldMkLst>
          <pc:docMk/>
          <pc:sldMk cId="1682262564" sldId="264"/>
        </pc:sldMkLst>
        <pc:spChg chg="mod ord">
          <ac:chgData name="James Crow" userId="6382c16dc9275a04" providerId="LiveId" clId="{DB5DBB5C-8D64-4CF8-A670-DFE7524B706D}" dt="2024-01-24T21:44:35.449" v="176" actId="700"/>
          <ac:spMkLst>
            <pc:docMk/>
            <pc:sldMk cId="1682262564" sldId="264"/>
            <ac:spMk id="2" creationId="{00000000-0000-0000-0000-000000000000}"/>
          </ac:spMkLst>
        </pc:spChg>
        <pc:spChg chg="mod ord">
          <ac:chgData name="James Crow" userId="6382c16dc9275a04" providerId="LiveId" clId="{DB5DBB5C-8D64-4CF8-A670-DFE7524B706D}" dt="2024-01-24T21:44:35.449" v="176" actId="700"/>
          <ac:spMkLst>
            <pc:docMk/>
            <pc:sldMk cId="1682262564" sldId="264"/>
            <ac:spMk id="3" creationId="{00000000-0000-0000-0000-000000000000}"/>
          </ac:spMkLst>
        </pc:spChg>
        <pc:spChg chg="mod ord">
          <ac:chgData name="James Crow" userId="6382c16dc9275a04" providerId="LiveId" clId="{DB5DBB5C-8D64-4CF8-A670-DFE7524B706D}" dt="2024-01-24T21:44:35.449" v="176" actId="700"/>
          <ac:spMkLst>
            <pc:docMk/>
            <pc:sldMk cId="1682262564" sldId="264"/>
            <ac:spMk id="4" creationId="{00000000-0000-0000-0000-000000000000}"/>
          </ac:spMkLst>
        </pc:spChg>
        <pc:spChg chg="mod ord">
          <ac:chgData name="James Crow" userId="6382c16dc9275a04" providerId="LiveId" clId="{DB5DBB5C-8D64-4CF8-A670-DFE7524B706D}" dt="2024-01-24T21:44:35.449" v="176" actId="700"/>
          <ac:spMkLst>
            <pc:docMk/>
            <pc:sldMk cId="1682262564" sldId="264"/>
            <ac:spMk id="5" creationId="{00000000-0000-0000-0000-000000000000}"/>
          </ac:spMkLst>
        </pc:spChg>
        <pc:spChg chg="mod ord">
          <ac:chgData name="James Crow" userId="6382c16dc9275a04" providerId="LiveId" clId="{DB5DBB5C-8D64-4CF8-A670-DFE7524B706D}" dt="2024-01-24T21:44:35.449" v="176" actId="700"/>
          <ac:spMkLst>
            <pc:docMk/>
            <pc:sldMk cId="1682262564" sldId="264"/>
            <ac:spMk id="3074" creationId="{00000000-0000-0000-0000-000000000000}"/>
          </ac:spMkLst>
        </pc:spChg>
      </pc:sldChg>
      <pc:sldChg chg="modSp mod">
        <pc:chgData name="James Crow" userId="6382c16dc9275a04" providerId="LiveId" clId="{DB5DBB5C-8D64-4CF8-A670-DFE7524B706D}" dt="2024-01-24T21:07:49.895" v="165" actId="20577"/>
        <pc:sldMkLst>
          <pc:docMk/>
          <pc:sldMk cId="4153425373" sldId="268"/>
        </pc:sldMkLst>
        <pc:graphicFrameChg chg="mod modGraphic">
          <ac:chgData name="James Crow" userId="6382c16dc9275a04" providerId="LiveId" clId="{DB5DBB5C-8D64-4CF8-A670-DFE7524B706D}" dt="2024-01-24T21:07:49.895" v="165" actId="20577"/>
          <ac:graphicFrameMkLst>
            <pc:docMk/>
            <pc:sldMk cId="4153425373" sldId="268"/>
            <ac:graphicFrameMk id="9" creationId="{00000000-0000-0000-0000-000000000000}"/>
          </ac:graphicFrameMkLst>
        </pc:graphicFrameChg>
      </pc:sldChg>
      <pc:sldChg chg="addSp delSp modSp mod ord">
        <pc:chgData name="James Crow" userId="6382c16dc9275a04" providerId="LiveId" clId="{DB5DBB5C-8D64-4CF8-A670-DFE7524B706D}" dt="2024-01-25T21:28:02.185" v="178"/>
        <pc:sldMkLst>
          <pc:docMk/>
          <pc:sldMk cId="432128491" sldId="293"/>
        </pc:sldMkLst>
        <pc:picChg chg="add del mod">
          <ac:chgData name="James Crow" userId="6382c16dc9275a04" providerId="LiveId" clId="{DB5DBB5C-8D64-4CF8-A670-DFE7524B706D}" dt="2024-01-24T20:57:41.378" v="152" actId="478"/>
          <ac:picMkLst>
            <pc:docMk/>
            <pc:sldMk cId="432128491" sldId="293"/>
            <ac:picMk id="7" creationId="{4B6C968E-7584-4F49-CE66-5D85B85782E7}"/>
          </ac:picMkLst>
        </pc:picChg>
        <pc:picChg chg="add mod">
          <ac:chgData name="James Crow" userId="6382c16dc9275a04" providerId="LiveId" clId="{DB5DBB5C-8D64-4CF8-A670-DFE7524B706D}" dt="2024-01-24T21:01:02.029" v="158" actId="1076"/>
          <ac:picMkLst>
            <pc:docMk/>
            <pc:sldMk cId="432128491" sldId="293"/>
            <ac:picMk id="9" creationId="{5882CCC6-2E0F-DBE0-0686-15E97142FF80}"/>
          </ac:picMkLst>
        </pc:picChg>
        <pc:picChg chg="del">
          <ac:chgData name="James Crow" userId="6382c16dc9275a04" providerId="LiveId" clId="{DB5DBB5C-8D64-4CF8-A670-DFE7524B706D}" dt="2024-01-24T20:44:44.358" v="138" actId="478"/>
          <ac:picMkLst>
            <pc:docMk/>
            <pc:sldMk cId="432128491" sldId="293"/>
            <ac:picMk id="25602" creationId="{00000000-0000-0000-0000-000000000000}"/>
          </ac:picMkLst>
        </pc:picChg>
      </pc:sldChg>
      <pc:sldChg chg="modSp mod">
        <pc:chgData name="James Crow" userId="6382c16dc9275a04" providerId="LiveId" clId="{DB5DBB5C-8D64-4CF8-A670-DFE7524B706D}" dt="2024-01-24T20:34:00.375" v="137" actId="20577"/>
        <pc:sldMkLst>
          <pc:docMk/>
          <pc:sldMk cId="1001791045" sldId="301"/>
        </pc:sldMkLst>
        <pc:graphicFrameChg chg="modGraphic">
          <ac:chgData name="James Crow" userId="6382c16dc9275a04" providerId="LiveId" clId="{DB5DBB5C-8D64-4CF8-A670-DFE7524B706D}" dt="2024-01-24T20:34:00.375" v="137" actId="20577"/>
          <ac:graphicFrameMkLst>
            <pc:docMk/>
            <pc:sldMk cId="1001791045" sldId="301"/>
            <ac:graphicFrameMk id="6" creationId="{00000000-0000-0000-0000-000000000000}"/>
          </ac:graphicFrameMkLst>
        </pc:graphicFrameChg>
      </pc:sldChg>
      <pc:sldChg chg="addSp delSp modSp mod">
        <pc:chgData name="James Crow" userId="6382c16dc9275a04" providerId="LiveId" clId="{DB5DBB5C-8D64-4CF8-A670-DFE7524B706D}" dt="2024-01-24T20:29:37.442" v="123" actId="14100"/>
        <pc:sldMkLst>
          <pc:docMk/>
          <pc:sldMk cId="264774901" sldId="307"/>
        </pc:sldMkLst>
        <pc:spChg chg="add del mod">
          <ac:chgData name="James Crow" userId="6382c16dc9275a04" providerId="LiveId" clId="{DB5DBB5C-8D64-4CF8-A670-DFE7524B706D}" dt="2024-01-24T20:22:19.023" v="112" actId="478"/>
          <ac:spMkLst>
            <pc:docMk/>
            <pc:sldMk cId="264774901" sldId="307"/>
            <ac:spMk id="14" creationId="{1AF49565-84A2-7FAD-7345-42E6544B03E2}"/>
          </ac:spMkLst>
        </pc:spChg>
        <pc:graphicFrameChg chg="add del">
          <ac:chgData name="James Crow" userId="6382c16dc9275a04" providerId="LiveId" clId="{DB5DBB5C-8D64-4CF8-A670-DFE7524B706D}" dt="2024-01-24T20:10:32.465" v="75" actId="478"/>
          <ac:graphicFrameMkLst>
            <pc:docMk/>
            <pc:sldMk cId="264774901" sldId="307"/>
            <ac:graphicFrameMk id="5" creationId="{00000000-0000-0000-0000-000000000000}"/>
          </ac:graphicFrameMkLst>
        </pc:graphicFrameChg>
        <pc:picChg chg="add del mod">
          <ac:chgData name="James Crow" userId="6382c16dc9275a04" providerId="LiveId" clId="{DB5DBB5C-8D64-4CF8-A670-DFE7524B706D}" dt="2024-01-24T20:11:36.469" v="79" actId="478"/>
          <ac:picMkLst>
            <pc:docMk/>
            <pc:sldMk cId="264774901" sldId="307"/>
            <ac:picMk id="7" creationId="{5F62BDA9-668F-5B5A-946D-8AE4D280719B}"/>
          </ac:picMkLst>
        </pc:picChg>
        <pc:picChg chg="add del mod">
          <ac:chgData name="James Crow" userId="6382c16dc9275a04" providerId="LiveId" clId="{DB5DBB5C-8D64-4CF8-A670-DFE7524B706D}" dt="2024-01-24T20:21:14.897" v="104" actId="478"/>
          <ac:picMkLst>
            <pc:docMk/>
            <pc:sldMk cId="264774901" sldId="307"/>
            <ac:picMk id="10" creationId="{6130B7AC-67E2-AB37-2949-65EE4A2BE7DC}"/>
          </ac:picMkLst>
        </pc:picChg>
        <pc:picChg chg="add del mod">
          <ac:chgData name="James Crow" userId="6382c16dc9275a04" providerId="LiveId" clId="{DB5DBB5C-8D64-4CF8-A670-DFE7524B706D}" dt="2024-01-24T20:29:28.186" v="120" actId="478"/>
          <ac:picMkLst>
            <pc:docMk/>
            <pc:sldMk cId="264774901" sldId="307"/>
            <ac:picMk id="12" creationId="{5F334878-B45F-83B2-3D34-B1E4BC813868}"/>
          </ac:picMkLst>
        </pc:picChg>
        <pc:picChg chg="add del mod">
          <ac:chgData name="James Crow" userId="6382c16dc9275a04" providerId="LiveId" clId="{DB5DBB5C-8D64-4CF8-A670-DFE7524B706D}" dt="2024-01-24T20:24:47.754" v="114" actId="478"/>
          <ac:picMkLst>
            <pc:docMk/>
            <pc:sldMk cId="264774901" sldId="307"/>
            <ac:picMk id="16" creationId="{A1E3A876-E692-A5C3-87AF-F723221D2AFF}"/>
          </ac:picMkLst>
        </pc:picChg>
        <pc:picChg chg="add mod">
          <ac:chgData name="James Crow" userId="6382c16dc9275a04" providerId="LiveId" clId="{DB5DBB5C-8D64-4CF8-A670-DFE7524B706D}" dt="2024-01-24T20:29:37.442" v="123" actId="14100"/>
          <ac:picMkLst>
            <pc:docMk/>
            <pc:sldMk cId="264774901" sldId="307"/>
            <ac:picMk id="18" creationId="{FDC3966E-680A-2C42-8B65-BE92FEE85DCE}"/>
          </ac:picMkLst>
        </pc:picChg>
      </pc:sldChg>
      <pc:sldChg chg="modSp mod">
        <pc:chgData name="James Crow" userId="6382c16dc9275a04" providerId="LiveId" clId="{DB5DBB5C-8D64-4CF8-A670-DFE7524B706D}" dt="2024-01-24T21:02:08.199" v="159" actId="1076"/>
        <pc:sldMkLst>
          <pc:docMk/>
          <pc:sldMk cId="573286605" sldId="310"/>
        </pc:sldMkLst>
        <pc:spChg chg="mod">
          <ac:chgData name="James Crow" userId="6382c16dc9275a04" providerId="LiveId" clId="{DB5DBB5C-8D64-4CF8-A670-DFE7524B706D}" dt="2024-01-24T21:02:08.199" v="159" actId="1076"/>
          <ac:spMkLst>
            <pc:docMk/>
            <pc:sldMk cId="573286605" sldId="310"/>
            <ac:spMk id="3" creationId="{6754211C-799F-23ED-FB65-ACAC8F322A7D}"/>
          </ac:spMkLst>
        </pc:spChg>
      </pc:sldChg>
      <pc:sldChg chg="addSp delSp modSp new mod ord">
        <pc:chgData name="James Crow" userId="6382c16dc9275a04" providerId="LiveId" clId="{DB5DBB5C-8D64-4CF8-A670-DFE7524B706D}" dt="2024-01-25T21:28:37.850" v="179" actId="1076"/>
        <pc:sldMkLst>
          <pc:docMk/>
          <pc:sldMk cId="886004741" sldId="312"/>
        </pc:sldMkLst>
        <pc:spChg chg="del">
          <ac:chgData name="James Crow" userId="6382c16dc9275a04" providerId="LiveId" clId="{DB5DBB5C-8D64-4CF8-A670-DFE7524B706D}" dt="2024-01-24T19:55:18.934" v="55" actId="478"/>
          <ac:spMkLst>
            <pc:docMk/>
            <pc:sldMk cId="886004741" sldId="312"/>
            <ac:spMk id="2" creationId="{ED297D8C-CDAC-9E54-1746-C168E956F56B}"/>
          </ac:spMkLst>
        </pc:spChg>
        <pc:spChg chg="del mod">
          <ac:chgData name="James Crow" userId="6382c16dc9275a04" providerId="LiveId" clId="{DB5DBB5C-8D64-4CF8-A670-DFE7524B706D}" dt="2024-01-24T19:55:26.091" v="57" actId="478"/>
          <ac:spMkLst>
            <pc:docMk/>
            <pc:sldMk cId="886004741" sldId="312"/>
            <ac:spMk id="3" creationId="{CADB9A2F-BAB2-8E9A-C0ED-0293C2ECEE17}"/>
          </ac:spMkLst>
        </pc:spChg>
        <pc:spChg chg="add del mod">
          <ac:chgData name="James Crow" userId="6382c16dc9275a04" providerId="LiveId" clId="{DB5DBB5C-8D64-4CF8-A670-DFE7524B706D}" dt="2024-01-24T19:55:34.786" v="58" actId="478"/>
          <ac:spMkLst>
            <pc:docMk/>
            <pc:sldMk cId="886004741" sldId="312"/>
            <ac:spMk id="8" creationId="{84379EC8-63EE-A47F-453F-63E269EE9CC3}"/>
          </ac:spMkLst>
        </pc:spChg>
        <pc:spChg chg="add del mod">
          <ac:chgData name="James Crow" userId="6382c16dc9275a04" providerId="LiveId" clId="{DB5DBB5C-8D64-4CF8-A670-DFE7524B706D}" dt="2024-01-24T19:57:01.490" v="65" actId="478"/>
          <ac:spMkLst>
            <pc:docMk/>
            <pc:sldMk cId="886004741" sldId="312"/>
            <ac:spMk id="10" creationId="{21B43CCD-3E2D-C083-96CB-83E96928AC6C}"/>
          </ac:spMkLst>
        </pc:spChg>
        <pc:spChg chg="add del mod">
          <ac:chgData name="James Crow" userId="6382c16dc9275a04" providerId="LiveId" clId="{DB5DBB5C-8D64-4CF8-A670-DFE7524B706D}" dt="2024-01-24T19:57:58.324" v="68" actId="478"/>
          <ac:spMkLst>
            <pc:docMk/>
            <pc:sldMk cId="886004741" sldId="312"/>
            <ac:spMk id="12" creationId="{1F42AD02-79FF-64C1-DBB5-7F5E98EBA11B}"/>
          </ac:spMkLst>
        </pc:spChg>
        <pc:picChg chg="add mod">
          <ac:chgData name="James Crow" userId="6382c16dc9275a04" providerId="LiveId" clId="{DB5DBB5C-8D64-4CF8-A670-DFE7524B706D}" dt="2024-01-25T21:28:37.850" v="179" actId="1076"/>
          <ac:picMkLst>
            <pc:docMk/>
            <pc:sldMk cId="886004741" sldId="312"/>
            <ac:picMk id="14" creationId="{28E96F1C-2C62-6089-FBF6-7C42CEF34377}"/>
          </ac:picMkLst>
        </pc:picChg>
      </pc:sldChg>
      <pc:sldChg chg="new del">
        <pc:chgData name="James Crow" userId="6382c16dc9275a04" providerId="LiveId" clId="{DB5DBB5C-8D64-4CF8-A670-DFE7524B706D}" dt="2024-01-24T19:53:13.413" v="1" actId="680"/>
        <pc:sldMkLst>
          <pc:docMk/>
          <pc:sldMk cId="1301539542"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845" tIns="46922" rIns="93845" bIns="46922" rtlCol="0"/>
          <a:lstStyle>
            <a:lvl1pPr algn="l">
              <a:defRPr sz="1200"/>
            </a:lvl1pPr>
          </a:lstStyle>
          <a:p>
            <a:r>
              <a:rPr lang="en-US"/>
              <a:t>PA-USATF</a:t>
            </a:r>
          </a:p>
        </p:txBody>
      </p:sp>
      <p:sp>
        <p:nvSpPr>
          <p:cNvPr id="3" name="Date Placeholder 2"/>
          <p:cNvSpPr>
            <a:spLocks noGrp="1"/>
          </p:cNvSpPr>
          <p:nvPr>
            <p:ph type="dt" sz="quarter" idx="1"/>
          </p:nvPr>
        </p:nvSpPr>
        <p:spPr>
          <a:xfrm>
            <a:off x="3995217" y="0"/>
            <a:ext cx="3056414" cy="465455"/>
          </a:xfrm>
          <a:prstGeom prst="rect">
            <a:avLst/>
          </a:prstGeom>
        </p:spPr>
        <p:txBody>
          <a:bodyPr vert="horz" lIns="93845" tIns="46922" rIns="93845" bIns="46922" rtlCol="0"/>
          <a:lstStyle>
            <a:lvl1pPr algn="r">
              <a:defRPr sz="1200"/>
            </a:lvl1pPr>
          </a:lstStyle>
          <a:p>
            <a:fld id="{E898553C-45D7-4A95-8F45-CD934ED3DDD0}" type="datetimeFigureOut">
              <a:rPr lang="en-US" smtClean="0"/>
              <a:pPr/>
              <a:t>1/25/2024</a:t>
            </a:fld>
            <a:endParaRPr lang="en-US"/>
          </a:p>
        </p:txBody>
      </p:sp>
      <p:sp>
        <p:nvSpPr>
          <p:cNvPr id="4" name="Footer Placeholder 3"/>
          <p:cNvSpPr>
            <a:spLocks noGrp="1"/>
          </p:cNvSpPr>
          <p:nvPr>
            <p:ph type="ftr" sz="quarter" idx="2"/>
          </p:nvPr>
        </p:nvSpPr>
        <p:spPr>
          <a:xfrm>
            <a:off x="0" y="8842030"/>
            <a:ext cx="3056414" cy="465455"/>
          </a:xfrm>
          <a:prstGeom prst="rect">
            <a:avLst/>
          </a:prstGeom>
        </p:spPr>
        <p:txBody>
          <a:bodyPr vert="horz" lIns="93845" tIns="46922" rIns="93845" bIns="46922"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845" tIns="46922" rIns="93845" bIns="46922" rtlCol="0" anchor="b"/>
          <a:lstStyle>
            <a:lvl1pPr algn="r">
              <a:defRPr sz="1200"/>
            </a:lvl1pPr>
          </a:lstStyle>
          <a:p>
            <a:fld id="{25E38401-E192-4B4E-9833-9863C8430F13}" type="slidenum">
              <a:rPr lang="en-US" smtClean="0"/>
              <a:pPr/>
              <a:t>‹#›</a:t>
            </a:fld>
            <a:endParaRPr lang="en-US"/>
          </a:p>
        </p:txBody>
      </p:sp>
    </p:spTree>
    <p:extLst>
      <p:ext uri="{BB962C8B-B14F-4D97-AF65-F5344CB8AC3E}">
        <p14:creationId xmlns:p14="http://schemas.microsoft.com/office/powerpoint/2010/main" val="75796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845" tIns="46922" rIns="93845" bIns="46922" rtlCol="0"/>
          <a:lstStyle>
            <a:lvl1pPr algn="l">
              <a:defRPr sz="1200"/>
            </a:lvl1pPr>
          </a:lstStyle>
          <a:p>
            <a:r>
              <a:rPr lang="en-US"/>
              <a:t>PA-USATF</a:t>
            </a:r>
          </a:p>
        </p:txBody>
      </p:sp>
      <p:sp>
        <p:nvSpPr>
          <p:cNvPr id="3" name="Date Placeholder 2"/>
          <p:cNvSpPr>
            <a:spLocks noGrp="1"/>
          </p:cNvSpPr>
          <p:nvPr>
            <p:ph type="dt" idx="1"/>
          </p:nvPr>
        </p:nvSpPr>
        <p:spPr>
          <a:xfrm>
            <a:off x="3995217" y="0"/>
            <a:ext cx="3056414" cy="465455"/>
          </a:xfrm>
          <a:prstGeom prst="rect">
            <a:avLst/>
          </a:prstGeom>
        </p:spPr>
        <p:txBody>
          <a:bodyPr vert="horz" lIns="93845" tIns="46922" rIns="93845" bIns="46922" rtlCol="0"/>
          <a:lstStyle>
            <a:lvl1pPr algn="r">
              <a:defRPr sz="1200"/>
            </a:lvl1pPr>
          </a:lstStyle>
          <a:p>
            <a:fld id="{C6BC7FE7-91F9-4A38-8A9D-C8DC0CDDC6B5}" type="datetimeFigureOut">
              <a:rPr lang="en-US" smtClean="0"/>
              <a:pPr/>
              <a:t>1/25/2024</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845" tIns="46922" rIns="93845" bIns="46922"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845" tIns="46922" rIns="93845" bIns="469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845" tIns="46922" rIns="93845" bIns="46922"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845" tIns="46922" rIns="93845" bIns="46922" rtlCol="0" anchor="b"/>
          <a:lstStyle>
            <a:lvl1pPr algn="r">
              <a:defRPr sz="1200"/>
            </a:lvl1pPr>
          </a:lstStyle>
          <a:p>
            <a:fld id="{21017D84-7EB7-45C8-8E3C-4918828F9DD8}" type="slidenum">
              <a:rPr lang="en-US" smtClean="0"/>
              <a:pPr/>
              <a:t>‹#›</a:t>
            </a:fld>
            <a:endParaRPr lang="en-US"/>
          </a:p>
        </p:txBody>
      </p:sp>
    </p:spTree>
    <p:extLst>
      <p:ext uri="{BB962C8B-B14F-4D97-AF65-F5344CB8AC3E}">
        <p14:creationId xmlns:p14="http://schemas.microsoft.com/office/powerpoint/2010/main" val="2244015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62490" indent="-293265" eaLnBrk="0" hangingPunct="0">
              <a:defRPr>
                <a:solidFill>
                  <a:schemeClr val="tx1"/>
                </a:solidFill>
                <a:latin typeface="Arial" charset="0"/>
                <a:cs typeface="Arial" charset="0"/>
              </a:defRPr>
            </a:lvl2pPr>
            <a:lvl3pPr marL="1173061" indent="-234612" eaLnBrk="0" hangingPunct="0">
              <a:defRPr>
                <a:solidFill>
                  <a:schemeClr val="tx1"/>
                </a:solidFill>
                <a:latin typeface="Arial" charset="0"/>
                <a:cs typeface="Arial" charset="0"/>
              </a:defRPr>
            </a:lvl3pPr>
            <a:lvl4pPr marL="1642285" indent="-234612" eaLnBrk="0" hangingPunct="0">
              <a:defRPr>
                <a:solidFill>
                  <a:schemeClr val="tx1"/>
                </a:solidFill>
                <a:latin typeface="Arial" charset="0"/>
                <a:cs typeface="Arial" charset="0"/>
              </a:defRPr>
            </a:lvl4pPr>
            <a:lvl5pPr marL="2111510" indent="-234612" eaLnBrk="0" hangingPunct="0">
              <a:defRPr>
                <a:solidFill>
                  <a:schemeClr val="tx1"/>
                </a:solidFill>
                <a:latin typeface="Arial" charset="0"/>
                <a:cs typeface="Arial" charset="0"/>
              </a:defRPr>
            </a:lvl5pPr>
            <a:lvl6pPr marL="2580734" indent="-234612" eaLnBrk="0" fontAlgn="base" hangingPunct="0">
              <a:spcBef>
                <a:spcPct val="0"/>
              </a:spcBef>
              <a:spcAft>
                <a:spcPct val="0"/>
              </a:spcAft>
              <a:defRPr>
                <a:solidFill>
                  <a:schemeClr val="tx1"/>
                </a:solidFill>
                <a:latin typeface="Arial" charset="0"/>
                <a:cs typeface="Arial" charset="0"/>
              </a:defRPr>
            </a:lvl6pPr>
            <a:lvl7pPr marL="3049958" indent="-234612" eaLnBrk="0" fontAlgn="base" hangingPunct="0">
              <a:spcBef>
                <a:spcPct val="0"/>
              </a:spcBef>
              <a:spcAft>
                <a:spcPct val="0"/>
              </a:spcAft>
              <a:defRPr>
                <a:solidFill>
                  <a:schemeClr val="tx1"/>
                </a:solidFill>
                <a:latin typeface="Arial" charset="0"/>
                <a:cs typeface="Arial" charset="0"/>
              </a:defRPr>
            </a:lvl7pPr>
            <a:lvl8pPr marL="3519183" indent="-234612" eaLnBrk="0" fontAlgn="base" hangingPunct="0">
              <a:spcBef>
                <a:spcPct val="0"/>
              </a:spcBef>
              <a:spcAft>
                <a:spcPct val="0"/>
              </a:spcAft>
              <a:defRPr>
                <a:solidFill>
                  <a:schemeClr val="tx1"/>
                </a:solidFill>
                <a:latin typeface="Arial" charset="0"/>
                <a:cs typeface="Arial" charset="0"/>
              </a:defRPr>
            </a:lvl8pPr>
            <a:lvl9pPr marL="3988407" indent="-234612" eaLnBrk="0" fontAlgn="base" hangingPunct="0">
              <a:spcBef>
                <a:spcPct val="0"/>
              </a:spcBef>
              <a:spcAft>
                <a:spcPct val="0"/>
              </a:spcAft>
              <a:defRPr>
                <a:solidFill>
                  <a:schemeClr val="tx1"/>
                </a:solidFill>
                <a:latin typeface="Arial" charset="0"/>
                <a:cs typeface="Arial" charset="0"/>
              </a:defRPr>
            </a:lvl9pPr>
          </a:lstStyle>
          <a:p>
            <a:pPr eaLnBrk="1" hangingPunct="1"/>
            <a:fld id="{6ABBFA76-A2F1-428D-B267-F2DC6C74121A}" type="slidenum">
              <a:rPr lang="en-US" smtClean="0"/>
              <a:pPr eaLnBrk="1" hangingPunct="1"/>
              <a:t>1</a:t>
            </a:fld>
            <a:endParaRPr lang="en-US"/>
          </a:p>
        </p:txBody>
      </p:sp>
    </p:spTree>
    <p:extLst>
      <p:ext uri="{BB962C8B-B14F-4D97-AF65-F5344CB8AC3E}">
        <p14:creationId xmlns:p14="http://schemas.microsoft.com/office/powerpoint/2010/main" val="176053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different rule books with some differences. </a:t>
            </a:r>
          </a:p>
          <a:p>
            <a:endParaRPr lang="en-US" dirty="0"/>
          </a:p>
          <a:p>
            <a:r>
              <a:rPr lang="en-US" dirty="0"/>
              <a:t>Know which rule book is being used for your competition and use the correct rule.</a:t>
            </a:r>
          </a:p>
        </p:txBody>
      </p:sp>
      <p:sp>
        <p:nvSpPr>
          <p:cNvPr id="4" name="Slide Number Placeholder 3"/>
          <p:cNvSpPr>
            <a:spLocks noGrp="1"/>
          </p:cNvSpPr>
          <p:nvPr>
            <p:ph type="sldNum" sz="quarter" idx="10"/>
          </p:nvPr>
        </p:nvSpPr>
        <p:spPr/>
        <p:txBody>
          <a:bodyPr/>
          <a:lstStyle/>
          <a:p>
            <a:pPr>
              <a:defRPr/>
            </a:pPr>
            <a:fld id="{F88B7BA8-F0C9-481B-8C04-790B82A0192E}" type="slidenum">
              <a:rPr lang="en-US" smtClean="0"/>
              <a:pPr>
                <a:defRPr/>
              </a:pPr>
              <a:t>14</a:t>
            </a:fld>
            <a:endParaRPr lang="en-US"/>
          </a:p>
        </p:txBody>
      </p:sp>
    </p:spTree>
    <p:extLst>
      <p:ext uri="{BB962C8B-B14F-4D97-AF65-F5344CB8AC3E}">
        <p14:creationId xmlns:p14="http://schemas.microsoft.com/office/powerpoint/2010/main" val="279764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15</a:t>
            </a:fld>
            <a:endParaRPr lang="en-US"/>
          </a:p>
        </p:txBody>
      </p:sp>
    </p:spTree>
    <p:extLst>
      <p:ext uri="{BB962C8B-B14F-4D97-AF65-F5344CB8AC3E}">
        <p14:creationId xmlns:p14="http://schemas.microsoft.com/office/powerpoint/2010/main" val="401112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16</a:t>
            </a:fld>
            <a:endParaRPr lang="en-US"/>
          </a:p>
        </p:txBody>
      </p:sp>
    </p:spTree>
    <p:extLst>
      <p:ext uri="{BB962C8B-B14F-4D97-AF65-F5344CB8AC3E}">
        <p14:creationId xmlns:p14="http://schemas.microsoft.com/office/powerpoint/2010/main" val="1409894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17</a:t>
            </a:fld>
            <a:endParaRPr lang="en-US"/>
          </a:p>
        </p:txBody>
      </p:sp>
    </p:spTree>
    <p:extLst>
      <p:ext uri="{BB962C8B-B14F-4D97-AF65-F5344CB8AC3E}">
        <p14:creationId xmlns:p14="http://schemas.microsoft.com/office/powerpoint/2010/main" val="88930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18</a:t>
            </a:fld>
            <a:endParaRPr lang="en-US"/>
          </a:p>
        </p:txBody>
      </p:sp>
    </p:spTree>
    <p:extLst>
      <p:ext uri="{BB962C8B-B14F-4D97-AF65-F5344CB8AC3E}">
        <p14:creationId xmlns:p14="http://schemas.microsoft.com/office/powerpoint/2010/main" val="204444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19</a:t>
            </a:fld>
            <a:endParaRPr lang="en-US"/>
          </a:p>
        </p:txBody>
      </p:sp>
    </p:spTree>
    <p:extLst>
      <p:ext uri="{BB962C8B-B14F-4D97-AF65-F5344CB8AC3E}">
        <p14:creationId xmlns:p14="http://schemas.microsoft.com/office/powerpoint/2010/main" val="156542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959" indent="-175959">
              <a:spcAft>
                <a:spcPts val="616"/>
              </a:spcAft>
              <a:buFont typeface="Arial" pitchFamily="34" charset="0"/>
              <a:buChar char="•"/>
            </a:pPr>
            <a:r>
              <a:rPr lang="en-US" dirty="0"/>
              <a:t>High Jump and Pole Vault are known as the Vertical Jumps. </a:t>
            </a:r>
          </a:p>
          <a:p>
            <a:pPr marL="175959" indent="-175959">
              <a:buFont typeface="Arial" pitchFamily="34" charset="0"/>
              <a:buChar char="•"/>
            </a:pPr>
            <a:r>
              <a:rPr lang="en-US" dirty="0"/>
              <a:t>Many of the same rules apply to both so they are often combined as an area of officiating expertise.  However, in practice, usually you end up having to choose one or the other because of time constraints. </a:t>
            </a:r>
          </a:p>
          <a:p>
            <a:endParaRPr lang="en-US" dirty="0"/>
          </a:p>
        </p:txBody>
      </p:sp>
      <p:sp>
        <p:nvSpPr>
          <p:cNvPr id="4" name="Slide Number Placeholder 3"/>
          <p:cNvSpPr>
            <a:spLocks noGrp="1"/>
          </p:cNvSpPr>
          <p:nvPr>
            <p:ph type="sldNum" sz="quarter" idx="10"/>
          </p:nvPr>
        </p:nvSpPr>
        <p:spPr/>
        <p:txBody>
          <a:bodyPr/>
          <a:lstStyle/>
          <a:p>
            <a:pPr>
              <a:defRPr/>
            </a:pPr>
            <a:fld id="{F88B7BA8-F0C9-481B-8C04-790B82A0192E}" type="slidenum">
              <a:rPr lang="en-US" smtClean="0"/>
              <a:pPr>
                <a:defRPr/>
              </a:pPr>
              <a:t>2</a:t>
            </a:fld>
            <a:endParaRPr lang="en-US"/>
          </a:p>
        </p:txBody>
      </p:sp>
    </p:spTree>
    <p:extLst>
      <p:ext uri="{BB962C8B-B14F-4D97-AF65-F5344CB8AC3E}">
        <p14:creationId xmlns:p14="http://schemas.microsoft.com/office/powerpoint/2010/main" val="204412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a:t>A proper set-up helps produce:</a:t>
            </a:r>
            <a:endParaRPr lang="en-US" dirty="0"/>
          </a:p>
          <a:p>
            <a:pPr>
              <a:defRPr/>
            </a:pPr>
            <a:r>
              <a:rPr lang="en-US" dirty="0"/>
              <a:t> </a:t>
            </a:r>
          </a:p>
          <a:p>
            <a:pPr marL="234612" indent="-234612">
              <a:buFontTx/>
              <a:buAutoNum type="arabicPeriod"/>
              <a:defRPr/>
            </a:pPr>
            <a:r>
              <a:rPr lang="en-US" dirty="0"/>
              <a:t>A safe competition</a:t>
            </a:r>
          </a:p>
          <a:p>
            <a:pPr marL="234612" indent="-234612">
              <a:buFontTx/>
              <a:buAutoNum type="arabicPeriod"/>
              <a:defRPr/>
            </a:pPr>
            <a:r>
              <a:rPr lang="en-US" dirty="0"/>
              <a:t>A legal competition </a:t>
            </a:r>
          </a:p>
          <a:p>
            <a:pPr marL="234612" indent="-234612">
              <a:buFontTx/>
              <a:buAutoNum type="arabicPeriod"/>
              <a:defRPr/>
            </a:pPr>
            <a:r>
              <a:rPr lang="en-US" dirty="0"/>
              <a:t>A fair competition</a:t>
            </a:r>
          </a:p>
          <a:p>
            <a:pPr>
              <a:defRPr/>
            </a:pPr>
            <a:endParaRPr lang="en-US" dirty="0"/>
          </a:p>
          <a:p>
            <a:pPr>
              <a:defRPr/>
            </a:pPr>
            <a:r>
              <a:rPr lang="en-US" b="1" dirty="0"/>
              <a:t>Disclaimers:</a:t>
            </a:r>
            <a:endParaRPr lang="en-US" dirty="0"/>
          </a:p>
          <a:p>
            <a:pPr>
              <a:defRPr/>
            </a:pPr>
            <a:r>
              <a:rPr lang="en-US" dirty="0"/>
              <a:t> </a:t>
            </a:r>
          </a:p>
          <a:p>
            <a:pPr marL="234612" indent="-234612">
              <a:buFontTx/>
              <a:buAutoNum type="arabicPeriod"/>
              <a:defRPr/>
            </a:pPr>
            <a:r>
              <a:rPr lang="en-US" dirty="0"/>
              <a:t>Though most high jump officials will agree with what needs to be done to set up for competition, </a:t>
            </a:r>
            <a:r>
              <a:rPr lang="en-US" b="1" dirty="0"/>
              <a:t>there are many ways to do the things we are going to talk about.</a:t>
            </a:r>
          </a:p>
          <a:p>
            <a:pPr>
              <a:defRPr/>
            </a:pPr>
            <a:endParaRPr lang="en-US" b="1" dirty="0"/>
          </a:p>
          <a:p>
            <a:pPr marL="234612" indent="-234612">
              <a:buFontTx/>
              <a:buAutoNum type="arabicPeriod"/>
              <a:defRPr/>
            </a:pPr>
            <a:r>
              <a:rPr lang="en-US" dirty="0"/>
              <a:t>Each situation is different and the order of how you do these things may vary. In fact, some of things will be going on simultaneously as officials divide responsibilities.</a:t>
            </a:r>
          </a:p>
          <a:p>
            <a:pPr>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62490" indent="-293265" eaLnBrk="0" hangingPunct="0">
              <a:defRPr>
                <a:solidFill>
                  <a:schemeClr val="tx1"/>
                </a:solidFill>
                <a:latin typeface="Arial" charset="0"/>
                <a:cs typeface="Arial" charset="0"/>
              </a:defRPr>
            </a:lvl2pPr>
            <a:lvl3pPr marL="1173061" indent="-234612" eaLnBrk="0" hangingPunct="0">
              <a:defRPr>
                <a:solidFill>
                  <a:schemeClr val="tx1"/>
                </a:solidFill>
                <a:latin typeface="Arial" charset="0"/>
                <a:cs typeface="Arial" charset="0"/>
              </a:defRPr>
            </a:lvl3pPr>
            <a:lvl4pPr marL="1642285" indent="-234612" eaLnBrk="0" hangingPunct="0">
              <a:defRPr>
                <a:solidFill>
                  <a:schemeClr val="tx1"/>
                </a:solidFill>
                <a:latin typeface="Arial" charset="0"/>
                <a:cs typeface="Arial" charset="0"/>
              </a:defRPr>
            </a:lvl4pPr>
            <a:lvl5pPr marL="2111510" indent="-234612" eaLnBrk="0" hangingPunct="0">
              <a:defRPr>
                <a:solidFill>
                  <a:schemeClr val="tx1"/>
                </a:solidFill>
                <a:latin typeface="Arial" charset="0"/>
                <a:cs typeface="Arial" charset="0"/>
              </a:defRPr>
            </a:lvl5pPr>
            <a:lvl6pPr marL="2580734" indent="-234612" eaLnBrk="0" fontAlgn="base" hangingPunct="0">
              <a:spcBef>
                <a:spcPct val="0"/>
              </a:spcBef>
              <a:spcAft>
                <a:spcPct val="0"/>
              </a:spcAft>
              <a:defRPr>
                <a:solidFill>
                  <a:schemeClr val="tx1"/>
                </a:solidFill>
                <a:latin typeface="Arial" charset="0"/>
                <a:cs typeface="Arial" charset="0"/>
              </a:defRPr>
            </a:lvl6pPr>
            <a:lvl7pPr marL="3049958" indent="-234612" eaLnBrk="0" fontAlgn="base" hangingPunct="0">
              <a:spcBef>
                <a:spcPct val="0"/>
              </a:spcBef>
              <a:spcAft>
                <a:spcPct val="0"/>
              </a:spcAft>
              <a:defRPr>
                <a:solidFill>
                  <a:schemeClr val="tx1"/>
                </a:solidFill>
                <a:latin typeface="Arial" charset="0"/>
                <a:cs typeface="Arial" charset="0"/>
              </a:defRPr>
            </a:lvl7pPr>
            <a:lvl8pPr marL="3519183" indent="-234612" eaLnBrk="0" fontAlgn="base" hangingPunct="0">
              <a:spcBef>
                <a:spcPct val="0"/>
              </a:spcBef>
              <a:spcAft>
                <a:spcPct val="0"/>
              </a:spcAft>
              <a:defRPr>
                <a:solidFill>
                  <a:schemeClr val="tx1"/>
                </a:solidFill>
                <a:latin typeface="Arial" charset="0"/>
                <a:cs typeface="Arial" charset="0"/>
              </a:defRPr>
            </a:lvl8pPr>
            <a:lvl9pPr marL="3988407" indent="-234612" eaLnBrk="0" fontAlgn="base" hangingPunct="0">
              <a:spcBef>
                <a:spcPct val="0"/>
              </a:spcBef>
              <a:spcAft>
                <a:spcPct val="0"/>
              </a:spcAft>
              <a:defRPr>
                <a:solidFill>
                  <a:schemeClr val="tx1"/>
                </a:solidFill>
                <a:latin typeface="Arial" charset="0"/>
                <a:cs typeface="Arial" charset="0"/>
              </a:defRPr>
            </a:lvl9pPr>
          </a:lstStyle>
          <a:p>
            <a:pPr eaLnBrk="1" hangingPunct="1"/>
            <a:fld id="{17AB2C24-7FD2-490B-ADF5-645A8E64D9F0}" type="slidenum">
              <a:rPr lang="en-US" smtClean="0"/>
              <a:pPr eaLnBrk="1" hangingPunct="1"/>
              <a:t>3</a:t>
            </a:fld>
            <a:endParaRPr lang="en-US"/>
          </a:p>
        </p:txBody>
      </p:sp>
    </p:spTree>
    <p:extLst>
      <p:ext uri="{BB962C8B-B14F-4D97-AF65-F5344CB8AC3E}">
        <p14:creationId xmlns:p14="http://schemas.microsoft.com/office/powerpoint/2010/main" val="89745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8B7BA8-F0C9-481B-8C04-790B82A0192E}" type="slidenum">
              <a:rPr lang="en-US" smtClean="0"/>
              <a:pPr>
                <a:defRPr/>
              </a:pPr>
              <a:t>6</a:t>
            </a:fld>
            <a:endParaRPr lang="en-US"/>
          </a:p>
        </p:txBody>
      </p:sp>
    </p:spTree>
    <p:extLst>
      <p:ext uri="{BB962C8B-B14F-4D97-AF65-F5344CB8AC3E}">
        <p14:creationId xmlns:p14="http://schemas.microsoft.com/office/powerpoint/2010/main" val="136266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7</a:t>
            </a:fld>
            <a:endParaRPr lang="en-US"/>
          </a:p>
        </p:txBody>
      </p:sp>
    </p:spTree>
    <p:extLst>
      <p:ext uri="{BB962C8B-B14F-4D97-AF65-F5344CB8AC3E}">
        <p14:creationId xmlns:p14="http://schemas.microsoft.com/office/powerpoint/2010/main" val="119445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8B7BA8-F0C9-481B-8C04-790B82A0192E}" type="slidenum">
              <a:rPr lang="en-US" smtClean="0"/>
              <a:pPr>
                <a:defRPr/>
              </a:pPr>
              <a:t>8</a:t>
            </a:fld>
            <a:endParaRPr lang="en-US"/>
          </a:p>
        </p:txBody>
      </p:sp>
    </p:spTree>
    <p:extLst>
      <p:ext uri="{BB962C8B-B14F-4D97-AF65-F5344CB8AC3E}">
        <p14:creationId xmlns:p14="http://schemas.microsoft.com/office/powerpoint/2010/main" val="6615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8B7BA8-F0C9-481B-8C04-790B82A0192E}" type="slidenum">
              <a:rPr lang="en-US" smtClean="0"/>
              <a:pPr>
                <a:defRPr/>
              </a:pPr>
              <a:t>9</a:t>
            </a:fld>
            <a:endParaRPr lang="en-US"/>
          </a:p>
        </p:txBody>
      </p:sp>
    </p:spTree>
    <p:extLst>
      <p:ext uri="{BB962C8B-B14F-4D97-AF65-F5344CB8AC3E}">
        <p14:creationId xmlns:p14="http://schemas.microsoft.com/office/powerpoint/2010/main" val="269470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017D84-7EB7-45C8-8E3C-4918828F9DD8}" type="slidenum">
              <a:rPr lang="en-US" smtClean="0"/>
              <a:pPr/>
              <a:t>10</a:t>
            </a:fld>
            <a:endParaRPr lang="en-US"/>
          </a:p>
        </p:txBody>
      </p:sp>
    </p:spTree>
    <p:extLst>
      <p:ext uri="{BB962C8B-B14F-4D97-AF65-F5344CB8AC3E}">
        <p14:creationId xmlns:p14="http://schemas.microsoft.com/office/powerpoint/2010/main" val="424069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different rule books with some differences. </a:t>
            </a:r>
          </a:p>
          <a:p>
            <a:endParaRPr lang="en-US" dirty="0"/>
          </a:p>
          <a:p>
            <a:r>
              <a:rPr lang="en-US" dirty="0"/>
              <a:t>Know which rule book is being used for your competition and use the correct rule.</a:t>
            </a:r>
          </a:p>
        </p:txBody>
      </p:sp>
      <p:sp>
        <p:nvSpPr>
          <p:cNvPr id="4" name="Slide Number Placeholder 3"/>
          <p:cNvSpPr>
            <a:spLocks noGrp="1"/>
          </p:cNvSpPr>
          <p:nvPr>
            <p:ph type="sldNum" sz="quarter" idx="10"/>
          </p:nvPr>
        </p:nvSpPr>
        <p:spPr/>
        <p:txBody>
          <a:bodyPr/>
          <a:lstStyle/>
          <a:p>
            <a:pPr>
              <a:defRPr/>
            </a:pPr>
            <a:fld id="{F88B7BA8-F0C9-481B-8C04-790B82A0192E}" type="slidenum">
              <a:rPr lang="en-US" smtClean="0"/>
              <a:pPr>
                <a:defRPr/>
              </a:pPr>
              <a:t>13</a:t>
            </a:fld>
            <a:endParaRPr lang="en-US"/>
          </a:p>
        </p:txBody>
      </p:sp>
    </p:spTree>
    <p:extLst>
      <p:ext uri="{BB962C8B-B14F-4D97-AF65-F5344CB8AC3E}">
        <p14:creationId xmlns:p14="http://schemas.microsoft.com/office/powerpoint/2010/main" val="279764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1/24/2022- Input from John Lilygren and Dennis Boyle</a:t>
            </a:r>
          </a:p>
        </p:txBody>
      </p:sp>
      <p:sp>
        <p:nvSpPr>
          <p:cNvPr id="5" name="Footer Placeholder 4"/>
          <p:cNvSpPr>
            <a:spLocks noGrp="1"/>
          </p:cNvSpPr>
          <p:nvPr>
            <p:ph type="ftr" sz="quarter" idx="11"/>
          </p:nvPr>
        </p:nvSpPr>
        <p:spPr/>
        <p:txBody>
          <a:bodyPr/>
          <a:lstStyle/>
          <a:p>
            <a:r>
              <a:rPr lang="en-US"/>
              <a:t>San Diego-Imperial Association OFFICIALS TRAINING</a:t>
            </a:r>
            <a:endParaRPr lang="en-US" dirty="0"/>
          </a:p>
        </p:txBody>
      </p:sp>
      <p:sp>
        <p:nvSpPr>
          <p:cNvPr id="6" name="Slide Number Placeholder 5"/>
          <p:cNvSpPr>
            <a:spLocks noGrp="1"/>
          </p:cNvSpPr>
          <p:nvPr>
            <p:ph type="sldNum" sz="quarter" idx="12"/>
          </p:nvPr>
        </p:nvSpPr>
        <p:spPr/>
        <p:txBody>
          <a:bodyPr/>
          <a:lstStyle/>
          <a:p>
            <a:fld id="{189EB096-A0AD-41D8-B880-E8DDC3131332}" type="slidenum">
              <a:rPr lang="en-US" smtClean="0"/>
              <a:pPr/>
              <a:t>‹#›</a:t>
            </a:fld>
            <a:endParaRPr lang="en-US"/>
          </a:p>
        </p:txBody>
      </p:sp>
      <p:sp>
        <p:nvSpPr>
          <p:cNvPr id="7" name="TextBox 6"/>
          <p:cNvSpPr txBox="1"/>
          <p:nvPr userDrawn="1"/>
        </p:nvSpPr>
        <p:spPr>
          <a:xfrm>
            <a:off x="381000" y="228600"/>
            <a:ext cx="1097280" cy="13716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9637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1/24/2022- Input from John Lilygren and Dennis Boyle</a:t>
            </a:r>
          </a:p>
        </p:txBody>
      </p:sp>
      <p:sp>
        <p:nvSpPr>
          <p:cNvPr id="5" name="Footer Placeholder 4"/>
          <p:cNvSpPr>
            <a:spLocks noGrp="1"/>
          </p:cNvSpPr>
          <p:nvPr>
            <p:ph type="ftr" sz="quarter" idx="11"/>
          </p:nvPr>
        </p:nvSpPr>
        <p:spPr/>
        <p:txBody>
          <a:bodyPr/>
          <a:lstStyle/>
          <a:p>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387523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1/24/2022- Input from John Lilygren and Dennis Boyle</a:t>
            </a:r>
          </a:p>
        </p:txBody>
      </p:sp>
      <p:sp>
        <p:nvSpPr>
          <p:cNvPr id="5" name="Footer Placeholder 4"/>
          <p:cNvSpPr>
            <a:spLocks noGrp="1"/>
          </p:cNvSpPr>
          <p:nvPr>
            <p:ph type="ftr" sz="quarter" idx="11"/>
          </p:nvPr>
        </p:nvSpPr>
        <p:spPr/>
        <p:txBody>
          <a:bodyPr/>
          <a:lstStyle/>
          <a:p>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3672558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1/24/2022- Input from John Lilygren and Dennis Boyle</a:t>
            </a:r>
          </a:p>
        </p:txBody>
      </p:sp>
      <p:sp>
        <p:nvSpPr>
          <p:cNvPr id="5" name="Footer Placeholder 4"/>
          <p:cNvSpPr>
            <a:spLocks noGrp="1"/>
          </p:cNvSpPr>
          <p:nvPr>
            <p:ph type="ftr" sz="quarter" idx="11"/>
          </p:nvPr>
        </p:nvSpPr>
        <p:spPr/>
        <p:txBody>
          <a:bodyPr/>
          <a:lstStyle/>
          <a:p>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2850218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1/24/2022- Input from John Lilygren and Dennis Boyle</a:t>
            </a:r>
          </a:p>
        </p:txBody>
      </p:sp>
      <p:sp>
        <p:nvSpPr>
          <p:cNvPr id="5" name="Footer Placeholder 4"/>
          <p:cNvSpPr>
            <a:spLocks noGrp="1"/>
          </p:cNvSpPr>
          <p:nvPr>
            <p:ph type="ftr" sz="quarter" idx="11"/>
          </p:nvPr>
        </p:nvSpPr>
        <p:spPr/>
        <p:txBody>
          <a:bodyPr/>
          <a:lstStyle/>
          <a:p>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1710497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1/24/2022- Input from John Lilygren and Dennis Boyle</a:t>
            </a:r>
          </a:p>
        </p:txBody>
      </p:sp>
      <p:sp>
        <p:nvSpPr>
          <p:cNvPr id="6" name="Footer Placeholder 5"/>
          <p:cNvSpPr>
            <a:spLocks noGrp="1"/>
          </p:cNvSpPr>
          <p:nvPr>
            <p:ph type="ftr" sz="quarter" idx="11"/>
          </p:nvPr>
        </p:nvSpPr>
        <p:spPr/>
        <p:txBody>
          <a:bodyPr/>
          <a:lstStyle/>
          <a:p>
            <a:r>
              <a:rPr lang="en-US"/>
              <a:t>San Diego-Imperial Association OFFICIALS TRAINING</a:t>
            </a:r>
          </a:p>
        </p:txBody>
      </p:sp>
      <p:sp>
        <p:nvSpPr>
          <p:cNvPr id="7" name="Slide Number Placeholder 6"/>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2598474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1/24/2022- Input from John Lilygren and Dennis Boyle</a:t>
            </a:r>
          </a:p>
        </p:txBody>
      </p:sp>
      <p:sp>
        <p:nvSpPr>
          <p:cNvPr id="8" name="Footer Placeholder 7"/>
          <p:cNvSpPr>
            <a:spLocks noGrp="1"/>
          </p:cNvSpPr>
          <p:nvPr>
            <p:ph type="ftr" sz="quarter" idx="11"/>
          </p:nvPr>
        </p:nvSpPr>
        <p:spPr/>
        <p:txBody>
          <a:bodyPr/>
          <a:lstStyle/>
          <a:p>
            <a:r>
              <a:rPr lang="en-US"/>
              <a:t>San Diego-Imperial Association OFFICIALS TRAINING</a:t>
            </a:r>
          </a:p>
        </p:txBody>
      </p:sp>
      <p:sp>
        <p:nvSpPr>
          <p:cNvPr id="9" name="Slide Number Placeholder 8"/>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242647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1/24/2022- Input from John Lilygren and Dennis Boyle</a:t>
            </a:r>
          </a:p>
        </p:txBody>
      </p:sp>
      <p:sp>
        <p:nvSpPr>
          <p:cNvPr id="4" name="Footer Placeholder 3"/>
          <p:cNvSpPr>
            <a:spLocks noGrp="1"/>
          </p:cNvSpPr>
          <p:nvPr>
            <p:ph type="ftr" sz="quarter" idx="11"/>
          </p:nvPr>
        </p:nvSpPr>
        <p:spPr/>
        <p:txBody>
          <a:bodyPr/>
          <a:lstStyle/>
          <a:p>
            <a:r>
              <a:rPr lang="en-US"/>
              <a:t>San Diego-Imperial Association OFFICIALS TRAINING</a:t>
            </a:r>
          </a:p>
        </p:txBody>
      </p:sp>
      <p:sp>
        <p:nvSpPr>
          <p:cNvPr id="5" name="Slide Number Placeholder 4"/>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608406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1/24/2022- Input from John Lilygren and Dennis Boyle</a:t>
            </a:r>
          </a:p>
        </p:txBody>
      </p:sp>
      <p:sp>
        <p:nvSpPr>
          <p:cNvPr id="3" name="Footer Placeholder 2"/>
          <p:cNvSpPr>
            <a:spLocks noGrp="1"/>
          </p:cNvSpPr>
          <p:nvPr>
            <p:ph type="ftr" sz="quarter" idx="11"/>
          </p:nvPr>
        </p:nvSpPr>
        <p:spPr/>
        <p:txBody>
          <a:bodyPr/>
          <a:lstStyle/>
          <a:p>
            <a:r>
              <a:rPr lang="en-US"/>
              <a:t>San Diego-Imperial Association OFFICIALS TRAINING</a:t>
            </a:r>
          </a:p>
        </p:txBody>
      </p:sp>
      <p:sp>
        <p:nvSpPr>
          <p:cNvPr id="4" name="Slide Number Placeholder 3"/>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398168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1/24/2022- Input from John Lilygren and Dennis Boyle</a:t>
            </a:r>
          </a:p>
        </p:txBody>
      </p:sp>
      <p:sp>
        <p:nvSpPr>
          <p:cNvPr id="6" name="Footer Placeholder 5"/>
          <p:cNvSpPr>
            <a:spLocks noGrp="1"/>
          </p:cNvSpPr>
          <p:nvPr>
            <p:ph type="ftr" sz="quarter" idx="11"/>
          </p:nvPr>
        </p:nvSpPr>
        <p:spPr/>
        <p:txBody>
          <a:bodyPr/>
          <a:lstStyle/>
          <a:p>
            <a:r>
              <a:rPr lang="en-US"/>
              <a:t>San Diego-Imperial Association OFFICIALS TRAINING</a:t>
            </a:r>
          </a:p>
        </p:txBody>
      </p:sp>
      <p:sp>
        <p:nvSpPr>
          <p:cNvPr id="7" name="Slide Number Placeholder 6"/>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1437779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1/24/2022- Input from John Lilygren and Dennis Boyle</a:t>
            </a:r>
          </a:p>
        </p:txBody>
      </p:sp>
      <p:sp>
        <p:nvSpPr>
          <p:cNvPr id="6" name="Footer Placeholder 5"/>
          <p:cNvSpPr>
            <a:spLocks noGrp="1"/>
          </p:cNvSpPr>
          <p:nvPr>
            <p:ph type="ftr" sz="quarter" idx="11"/>
          </p:nvPr>
        </p:nvSpPr>
        <p:spPr/>
        <p:txBody>
          <a:bodyPr/>
          <a:lstStyle/>
          <a:p>
            <a:r>
              <a:rPr lang="en-US"/>
              <a:t>San Diego-Imperial Association OFFICIALS TRAINING</a:t>
            </a:r>
          </a:p>
        </p:txBody>
      </p:sp>
      <p:sp>
        <p:nvSpPr>
          <p:cNvPr id="7" name="Slide Number Placeholder 6"/>
          <p:cNvSpPr>
            <a:spLocks noGrp="1"/>
          </p:cNvSpPr>
          <p:nvPr>
            <p:ph type="sldNum" sz="quarter" idx="12"/>
          </p:nvPr>
        </p:nvSpPr>
        <p:spPr/>
        <p:txBody>
          <a:bodyPr/>
          <a:lstStyle/>
          <a:p>
            <a:fld id="{189EB096-A0AD-41D8-B880-E8DDC3131332}" type="slidenum">
              <a:rPr lang="en-US" smtClean="0"/>
              <a:pPr/>
              <a:t>‹#›</a:t>
            </a:fld>
            <a:endParaRPr lang="en-US"/>
          </a:p>
        </p:txBody>
      </p:sp>
    </p:spTree>
    <p:extLst>
      <p:ext uri="{BB962C8B-B14F-4D97-AF65-F5344CB8AC3E}">
        <p14:creationId xmlns:p14="http://schemas.microsoft.com/office/powerpoint/2010/main" val="72889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1/24/2022- Input from John Lilygren and Dennis Boyle</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San Diego-Imperial Association OFFICIALS TRAINING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EB096-A0AD-41D8-B880-E8DDC3131332}" type="slidenum">
              <a:rPr lang="en-US" smtClean="0"/>
              <a:pPr/>
              <a:t>‹#›</a:t>
            </a:fld>
            <a:endParaRPr lang="en-US"/>
          </a:p>
        </p:txBody>
      </p:sp>
      <p:pic>
        <p:nvPicPr>
          <p:cNvPr id="8" name="Picture 7"/>
          <p:cNvPicPr>
            <a:picLocks/>
          </p:cNvPicPr>
          <p:nvPr userDrawn="1"/>
        </p:nvPicPr>
        <p:blipFill rotWithShape="1">
          <a:blip r:embed="rId13" cstate="email">
            <a:extLst>
              <a:ext uri="{28A0092B-C50C-407E-A947-70E740481C1C}">
                <a14:useLocalDpi xmlns:a14="http://schemas.microsoft.com/office/drawing/2010/main"/>
              </a:ext>
            </a:extLst>
          </a:blip>
          <a:srcRect/>
          <a:stretch/>
        </p:blipFill>
        <p:spPr>
          <a:xfrm>
            <a:off x="457200" y="274320"/>
            <a:ext cx="914400" cy="1188720"/>
          </a:xfrm>
          <a:prstGeom prst="rect">
            <a:avLst/>
          </a:prstGeom>
        </p:spPr>
      </p:pic>
      <p:cxnSp>
        <p:nvCxnSpPr>
          <p:cNvPr id="9" name="Straight Connector 8"/>
          <p:cNvCxnSpPr/>
          <p:nvPr userDrawn="1"/>
        </p:nvCxnSpPr>
        <p:spPr>
          <a:xfrm>
            <a:off x="1371600" y="274320"/>
            <a:ext cx="7315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userDrawn="1"/>
        </p:nvCxnSpPr>
        <p:spPr>
          <a:xfrm>
            <a:off x="457200" y="6248400"/>
            <a:ext cx="8229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3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satf.org/groups/officials/resources/best-pract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2209800"/>
            <a:ext cx="7772400" cy="1362075"/>
          </a:xfrm>
        </p:spPr>
        <p:txBody>
          <a:bodyPr anchor="t">
            <a:normAutofit/>
          </a:bodyPr>
          <a:lstStyle/>
          <a:p>
            <a:r>
              <a:rPr lang="en-US" dirty="0"/>
              <a:t>Fundamentals of Field Events:  The Pole Vault</a:t>
            </a:r>
          </a:p>
        </p:txBody>
      </p:sp>
      <p:sp>
        <p:nvSpPr>
          <p:cNvPr id="3" name="Subtitle 2"/>
          <p:cNvSpPr>
            <a:spLocks noGrp="1"/>
          </p:cNvSpPr>
          <p:nvPr>
            <p:ph type="body" idx="1"/>
          </p:nvPr>
        </p:nvSpPr>
        <p:spPr>
          <a:xfrm>
            <a:off x="685800" y="4114800"/>
            <a:ext cx="7772400" cy="1500187"/>
          </a:xfrm>
        </p:spPr>
        <p:txBody>
          <a:bodyPr anchor="b">
            <a:normAutofit/>
          </a:bodyPr>
          <a:lstStyle/>
          <a:p>
            <a:r>
              <a:rPr lang="en-US" dirty="0"/>
              <a:t>James Crow</a:t>
            </a:r>
          </a:p>
          <a:p>
            <a:r>
              <a:rPr lang="en-US" dirty="0"/>
              <a:t>National Official, Vertical Jumps </a:t>
            </a:r>
          </a:p>
          <a:p>
            <a:r>
              <a:rPr lang="en-US" dirty="0"/>
              <a:t>San Diego/Imperial Association</a:t>
            </a:r>
          </a:p>
        </p:txBody>
      </p:sp>
      <p:sp>
        <p:nvSpPr>
          <p:cNvPr id="5" name="Date Placeholder 4"/>
          <p:cNvSpPr>
            <a:spLocks noGrp="1"/>
          </p:cNvSpPr>
          <p:nvPr>
            <p:ph type="dt" sz="half" idx="10"/>
          </p:nvPr>
        </p:nvSpPr>
        <p:spPr>
          <a:xfrm>
            <a:off x="457200" y="6356350"/>
            <a:ext cx="2133600" cy="365125"/>
          </a:xfrm>
        </p:spPr>
        <p:txBody>
          <a:bodyPr anchor="ctr">
            <a:normAutofit/>
          </a:bodyPr>
          <a:lstStyle/>
          <a:p>
            <a:pPr>
              <a:lnSpc>
                <a:spcPct val="90000"/>
              </a:lnSpc>
              <a:spcAft>
                <a:spcPts val="600"/>
              </a:spcAft>
            </a:pPr>
            <a:r>
              <a:rPr lang="en-US" sz="900" dirty="0"/>
              <a:t>1/24/2022- Input from John </a:t>
            </a:r>
            <a:r>
              <a:rPr lang="en-US" sz="900" dirty="0" err="1"/>
              <a:t>Lilygren</a:t>
            </a:r>
            <a:r>
              <a:rPr lang="en-US" sz="900" dirty="0"/>
              <a:t> and Dennis Boyle</a:t>
            </a:r>
          </a:p>
        </p:txBody>
      </p:sp>
      <p:sp>
        <p:nvSpPr>
          <p:cNvPr id="2" name="Footer Placeholder 1"/>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pPr>
            <a:r>
              <a:rPr lang="en-US" sz="1000" dirty="0"/>
              <a:t>San Diego-Imperial Association OFFICIALS TRAINING</a:t>
            </a:r>
          </a:p>
        </p:txBody>
      </p:sp>
      <p:sp>
        <p:nvSpPr>
          <p:cNvPr id="4" name="Slide Number Placeholder 3"/>
          <p:cNvSpPr>
            <a:spLocks noGrp="1"/>
          </p:cNvSpPr>
          <p:nvPr>
            <p:ph type="sldNum" sz="quarter" idx="12"/>
          </p:nvPr>
        </p:nvSpPr>
        <p:spPr>
          <a:xfrm>
            <a:off x="6553200" y="6356350"/>
            <a:ext cx="2133600" cy="365125"/>
          </a:xfrm>
        </p:spPr>
        <p:txBody>
          <a:bodyPr anchor="ctr">
            <a:normAutofit/>
          </a:bodyPr>
          <a:lstStyle/>
          <a:p>
            <a:pPr>
              <a:spcAft>
                <a:spcPts val="600"/>
              </a:spcAft>
            </a:pPr>
            <a:fld id="{189EB096-A0AD-41D8-B880-E8DDC3131332}" type="slidenum">
              <a:rPr lang="en-US" smtClean="0"/>
              <a:pPr>
                <a:spcAft>
                  <a:spcPts val="600"/>
                </a:spcAft>
              </a:pPr>
              <a:t>1</a:t>
            </a:fld>
            <a:endParaRPr lang="en-US"/>
          </a:p>
        </p:txBody>
      </p:sp>
    </p:spTree>
    <p:extLst>
      <p:ext uri="{BB962C8B-B14F-4D97-AF65-F5344CB8AC3E}">
        <p14:creationId xmlns:p14="http://schemas.microsoft.com/office/powerpoint/2010/main" val="1682262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a Competition</a:t>
            </a:r>
          </a:p>
        </p:txBody>
      </p:sp>
      <p:sp>
        <p:nvSpPr>
          <p:cNvPr id="3" name="Content Placeholder 2"/>
          <p:cNvSpPr>
            <a:spLocks noGrp="1"/>
          </p:cNvSpPr>
          <p:nvPr>
            <p:ph idx="1"/>
          </p:nvPr>
        </p:nvSpPr>
        <p:spPr>
          <a:xfrm>
            <a:off x="457200" y="1600200"/>
            <a:ext cx="8229600" cy="4572000"/>
          </a:xfrm>
        </p:spPr>
        <p:txBody>
          <a:bodyPr>
            <a:normAutofit/>
          </a:bodyPr>
          <a:lstStyle/>
          <a:p>
            <a:r>
              <a:rPr lang="en-US" sz="2800" dirty="0"/>
              <a:t>Read the rules the night before (from correct book)</a:t>
            </a:r>
          </a:p>
          <a:p>
            <a:r>
              <a:rPr lang="en-US" sz="2800" dirty="0"/>
              <a:t>Arrive early to allow time for venue set-up and warm-ups</a:t>
            </a:r>
          </a:p>
          <a:p>
            <a:pPr lvl="1"/>
            <a:r>
              <a:rPr lang="en-US" sz="2400" dirty="0"/>
              <a:t>Pole Vault: At least 2 hour before event start</a:t>
            </a:r>
          </a:p>
          <a:p>
            <a:pPr lvl="2"/>
            <a:r>
              <a:rPr lang="en-US" sz="2000" dirty="0"/>
              <a:t>warm-up start 1 hour before event  </a:t>
            </a:r>
          </a:p>
          <a:p>
            <a:r>
              <a:rPr lang="en-US" sz="2800" dirty="0"/>
              <a:t>Pick up 2 copies of entry sheets</a:t>
            </a:r>
          </a:p>
          <a:p>
            <a:r>
              <a:rPr lang="en-US" sz="2800" dirty="0"/>
              <a:t>Make sure you have necessary equipment &amp; helpers</a:t>
            </a:r>
          </a:p>
          <a:p>
            <a:r>
              <a:rPr lang="en-US" sz="2800" dirty="0"/>
              <a:t>Make sure the venue is safe</a:t>
            </a:r>
            <a:endParaRPr lang="en-US" sz="2400" dirty="0"/>
          </a:p>
          <a:p>
            <a:r>
              <a:rPr lang="en-US" sz="2800" dirty="0"/>
              <a:t>Have fun!</a:t>
            </a:r>
          </a:p>
          <a:p>
            <a:endParaRPr lang="en-US" dirty="0"/>
          </a:p>
        </p:txBody>
      </p:sp>
      <p:sp>
        <p:nvSpPr>
          <p:cNvPr id="4" name="Footer Placeholder 3"/>
          <p:cNvSpPr>
            <a:spLocks noGrp="1"/>
          </p:cNvSpPr>
          <p:nvPr>
            <p:ph type="ftr" sz="quarter" idx="11"/>
          </p:nvPr>
        </p:nvSpPr>
        <p:spPr/>
        <p:txBody>
          <a:bodyPr/>
          <a:lstStyle/>
          <a:p>
            <a:pPr>
              <a:defRPr/>
            </a:pPr>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10</a:t>
            </a:fld>
            <a:endParaRPr lang="en-US"/>
          </a:p>
        </p:txBody>
      </p:sp>
      <p:sp>
        <p:nvSpPr>
          <p:cNvPr id="5" name="Date Placeholder 4"/>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379735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1/24/2022- Input from John Lilygren and Dennis Boyle</a:t>
            </a:r>
          </a:p>
        </p:txBody>
      </p:sp>
      <p:sp>
        <p:nvSpPr>
          <p:cNvPr id="3" name="Footer Placeholder 2"/>
          <p:cNvSpPr>
            <a:spLocks noGrp="1"/>
          </p:cNvSpPr>
          <p:nvPr>
            <p:ph type="ftr" sz="quarter" idx="11"/>
          </p:nvPr>
        </p:nvSpPr>
        <p:spPr/>
        <p:txBody>
          <a:bodyPr/>
          <a:lstStyle/>
          <a:p>
            <a:r>
              <a:rPr lang="en-US"/>
              <a:t>San Diego-Imperial Association OFFICIALS TRAINING</a:t>
            </a:r>
          </a:p>
        </p:txBody>
      </p:sp>
      <p:sp>
        <p:nvSpPr>
          <p:cNvPr id="4" name="Slide Number Placeholder 3"/>
          <p:cNvSpPr>
            <a:spLocks noGrp="1"/>
          </p:cNvSpPr>
          <p:nvPr>
            <p:ph type="sldNum" sz="quarter" idx="12"/>
          </p:nvPr>
        </p:nvSpPr>
        <p:spPr/>
        <p:txBody>
          <a:bodyPr/>
          <a:lstStyle/>
          <a:p>
            <a:fld id="{189EB096-A0AD-41D8-B880-E8DDC3131332}" type="slidenum">
              <a:rPr lang="en-US" smtClean="0"/>
              <a:pPr/>
              <a:t>11</a:t>
            </a:fld>
            <a:endParaRPr lang="en-US"/>
          </a:p>
        </p:txBody>
      </p:sp>
      <p:sp>
        <p:nvSpPr>
          <p:cNvPr id="8" name="TextBox 7"/>
          <p:cNvSpPr txBox="1"/>
          <p:nvPr/>
        </p:nvSpPr>
        <p:spPr>
          <a:xfrm>
            <a:off x="762000" y="1524000"/>
            <a:ext cx="3581400" cy="3724096"/>
          </a:xfrm>
          <a:prstGeom prst="rect">
            <a:avLst/>
          </a:prstGeom>
          <a:noFill/>
        </p:spPr>
        <p:txBody>
          <a:bodyPr wrap="square" rtlCol="0">
            <a:spAutoFit/>
          </a:bodyPr>
          <a:lstStyle/>
          <a:p>
            <a:pPr algn="ctr"/>
            <a:r>
              <a:rPr lang="en-US" sz="2400" dirty="0"/>
              <a:t>Rules Comparison Charts </a:t>
            </a:r>
          </a:p>
          <a:p>
            <a:pPr algn="ctr"/>
            <a:r>
              <a:rPr lang="en-US" sz="2400" dirty="0"/>
              <a:t>in the </a:t>
            </a:r>
            <a:r>
              <a:rPr lang="en-US" sz="2400" b="1" dirty="0"/>
              <a:t>Pole Vault </a:t>
            </a:r>
            <a:r>
              <a:rPr lang="en-US" sz="2400" dirty="0"/>
              <a:t>are </a:t>
            </a:r>
          </a:p>
          <a:p>
            <a:pPr algn="ctr"/>
            <a:r>
              <a:rPr lang="en-US" sz="2400" dirty="0"/>
              <a:t>VERY useful!</a:t>
            </a:r>
          </a:p>
          <a:p>
            <a:pPr algn="ctr"/>
            <a:endParaRPr lang="en-US" sz="2400" dirty="0"/>
          </a:p>
          <a:p>
            <a:pPr algn="ctr"/>
            <a:r>
              <a:rPr lang="en-US" sz="2400" dirty="0"/>
              <a:t>Tape one on the back of your event clipboard.</a:t>
            </a:r>
          </a:p>
          <a:p>
            <a:pPr algn="ctr"/>
            <a:endParaRPr lang="en-US" dirty="0"/>
          </a:p>
          <a:p>
            <a:pPr algn="ctr"/>
            <a:endParaRPr lang="en-US" dirty="0"/>
          </a:p>
          <a:p>
            <a:pPr algn="ctr"/>
            <a:r>
              <a:rPr lang="en-US" sz="1400" b="1" dirty="0">
                <a:solidFill>
                  <a:srgbClr val="FF0000"/>
                </a:solidFill>
              </a:rPr>
              <a:t>Courtesy of </a:t>
            </a:r>
            <a:r>
              <a:rPr lang="en-US" sz="1400" b="1" dirty="0"/>
              <a:t>John Shirey </a:t>
            </a:r>
          </a:p>
          <a:p>
            <a:pPr algn="ctr"/>
            <a:r>
              <a:rPr lang="en-US" sz="1400" b="1" dirty="0">
                <a:solidFill>
                  <a:srgbClr val="FF0000"/>
                </a:solidFill>
              </a:rPr>
              <a:t>Pacific Association Master VJ</a:t>
            </a:r>
          </a:p>
          <a:p>
            <a:pPr algn="ctr"/>
            <a:r>
              <a:rPr lang="en-US" sz="1400" b="1" dirty="0">
                <a:solidFill>
                  <a:srgbClr val="FF0000"/>
                </a:solidFill>
              </a:rPr>
              <a:t>Who compiles the vertical jumps charts annually.</a:t>
            </a:r>
          </a:p>
        </p:txBody>
      </p:sp>
      <p:pic>
        <p:nvPicPr>
          <p:cNvPr id="18" name="Picture 17" descr="A close-up of a document&#10;&#10;Description automatically generated">
            <a:extLst>
              <a:ext uri="{FF2B5EF4-FFF2-40B4-BE49-F238E27FC236}">
                <a16:creationId xmlns:a16="http://schemas.microsoft.com/office/drawing/2014/main" id="{FDC3966E-680A-2C42-8B65-BE92FEE85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368" y="304800"/>
            <a:ext cx="4651664" cy="5887968"/>
          </a:xfrm>
          <a:prstGeom prst="rect">
            <a:avLst/>
          </a:prstGeom>
        </p:spPr>
      </p:pic>
    </p:spTree>
    <p:extLst>
      <p:ext uri="{BB962C8B-B14F-4D97-AF65-F5344CB8AC3E}">
        <p14:creationId xmlns:p14="http://schemas.microsoft.com/office/powerpoint/2010/main" val="26477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FDD7-8DC3-C8B2-E028-AE1898729746}"/>
              </a:ext>
            </a:extLst>
          </p:cNvPr>
          <p:cNvSpPr>
            <a:spLocks noGrp="1"/>
          </p:cNvSpPr>
          <p:nvPr>
            <p:ph type="title"/>
          </p:nvPr>
        </p:nvSpPr>
        <p:spPr/>
        <p:txBody>
          <a:bodyPr>
            <a:normAutofit/>
          </a:bodyPr>
          <a:lstStyle/>
          <a:p>
            <a:r>
              <a:rPr lang="en-US" dirty="0"/>
              <a:t>PV Officials Positions</a:t>
            </a:r>
          </a:p>
        </p:txBody>
      </p:sp>
      <p:pic>
        <p:nvPicPr>
          <p:cNvPr id="8" name="Content Placeholder 7" descr="Background pattern&#10;&#10;Description automatically generated with low confidence">
            <a:extLst>
              <a:ext uri="{FF2B5EF4-FFF2-40B4-BE49-F238E27FC236}">
                <a16:creationId xmlns:a16="http://schemas.microsoft.com/office/drawing/2014/main" id="{AA7EE8BD-F8A3-57DD-E523-D7EE58FA40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33672" y="3369405"/>
            <a:ext cx="676656" cy="987552"/>
          </a:xfrm>
        </p:spPr>
      </p:pic>
      <p:sp>
        <p:nvSpPr>
          <p:cNvPr id="4" name="Date Placeholder 3">
            <a:extLst>
              <a:ext uri="{FF2B5EF4-FFF2-40B4-BE49-F238E27FC236}">
                <a16:creationId xmlns:a16="http://schemas.microsoft.com/office/drawing/2014/main" id="{07BC2D7C-8CF5-7415-4D69-57113081575F}"/>
              </a:ext>
            </a:extLst>
          </p:cNvPr>
          <p:cNvSpPr>
            <a:spLocks noGrp="1"/>
          </p:cNvSpPr>
          <p:nvPr>
            <p:ph type="dt" sz="half" idx="10"/>
          </p:nvPr>
        </p:nvSpPr>
        <p:spPr/>
        <p:txBody>
          <a:bodyPr/>
          <a:lstStyle/>
          <a:p>
            <a:r>
              <a:rPr lang="en-US"/>
              <a:t>1/24/2022- Input from John Lilygren and Dennis Boyle</a:t>
            </a:r>
          </a:p>
        </p:txBody>
      </p:sp>
      <p:sp>
        <p:nvSpPr>
          <p:cNvPr id="5" name="Footer Placeholder 4">
            <a:extLst>
              <a:ext uri="{FF2B5EF4-FFF2-40B4-BE49-F238E27FC236}">
                <a16:creationId xmlns:a16="http://schemas.microsoft.com/office/drawing/2014/main" id="{61999C74-488E-C88B-DECD-B88497C9F4DE}"/>
              </a:ext>
            </a:extLst>
          </p:cNvPr>
          <p:cNvSpPr>
            <a:spLocks noGrp="1"/>
          </p:cNvSpPr>
          <p:nvPr>
            <p:ph type="ftr" sz="quarter" idx="11"/>
          </p:nvPr>
        </p:nvSpPr>
        <p:spPr/>
        <p:txBody>
          <a:bodyPr/>
          <a:lstStyle/>
          <a:p>
            <a:r>
              <a:rPr lang="en-US"/>
              <a:t>San Diego-Imperial Association OFFICIALS TRAINING</a:t>
            </a:r>
          </a:p>
        </p:txBody>
      </p:sp>
      <p:sp>
        <p:nvSpPr>
          <p:cNvPr id="6" name="Slide Number Placeholder 5">
            <a:extLst>
              <a:ext uri="{FF2B5EF4-FFF2-40B4-BE49-F238E27FC236}">
                <a16:creationId xmlns:a16="http://schemas.microsoft.com/office/drawing/2014/main" id="{FB52F746-0B33-7BA5-61FF-9C1EC88BE30D}"/>
              </a:ext>
            </a:extLst>
          </p:cNvPr>
          <p:cNvSpPr>
            <a:spLocks noGrp="1"/>
          </p:cNvSpPr>
          <p:nvPr>
            <p:ph type="sldNum" sz="quarter" idx="12"/>
          </p:nvPr>
        </p:nvSpPr>
        <p:spPr/>
        <p:txBody>
          <a:bodyPr/>
          <a:lstStyle/>
          <a:p>
            <a:fld id="{189EB096-A0AD-41D8-B880-E8DDC3131332}" type="slidenum">
              <a:rPr lang="en-US" smtClean="0"/>
              <a:pPr/>
              <a:t>12</a:t>
            </a:fld>
            <a:endParaRPr lang="en-US"/>
          </a:p>
        </p:txBody>
      </p:sp>
      <p:pic>
        <p:nvPicPr>
          <p:cNvPr id="10" name="Picture 9" descr="A screenshot of a computer&#10;&#10;Description automatically generated with low confidence">
            <a:extLst>
              <a:ext uri="{FF2B5EF4-FFF2-40B4-BE49-F238E27FC236}">
                <a16:creationId xmlns:a16="http://schemas.microsoft.com/office/drawing/2014/main" id="{8A3F0B60-5B2B-A387-ED77-CB1AB0C79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1386632"/>
            <a:ext cx="6019800" cy="4593621"/>
          </a:xfrm>
          <a:prstGeom prst="rect">
            <a:avLst/>
          </a:prstGeom>
        </p:spPr>
      </p:pic>
    </p:spTree>
    <p:extLst>
      <p:ext uri="{BB962C8B-B14F-4D97-AF65-F5344CB8AC3E}">
        <p14:creationId xmlns:p14="http://schemas.microsoft.com/office/powerpoint/2010/main" val="314350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Pole Vault Basics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88074915"/>
              </p:ext>
            </p:extLst>
          </p:nvPr>
        </p:nvGraphicFramePr>
        <p:xfrm>
          <a:off x="457200" y="1711960"/>
          <a:ext cx="6476998" cy="4617720"/>
        </p:xfrm>
        <a:graphic>
          <a:graphicData uri="http://schemas.openxmlformats.org/drawingml/2006/table">
            <a:tbl>
              <a:tblPr firstRow="1" bandRow="1">
                <a:tableStyleId>{5C22544A-7EE6-4342-B048-85BDC9FD1C3A}</a:tableStyleId>
              </a:tblPr>
              <a:tblGrid>
                <a:gridCol w="2613525">
                  <a:extLst>
                    <a:ext uri="{9D8B030D-6E8A-4147-A177-3AD203B41FA5}">
                      <a16:colId xmlns:a16="http://schemas.microsoft.com/office/drawing/2014/main" val="20000"/>
                    </a:ext>
                  </a:extLst>
                </a:gridCol>
                <a:gridCol w="1287825">
                  <a:extLst>
                    <a:ext uri="{9D8B030D-6E8A-4147-A177-3AD203B41FA5}">
                      <a16:colId xmlns:a16="http://schemas.microsoft.com/office/drawing/2014/main" val="20001"/>
                    </a:ext>
                  </a:extLst>
                </a:gridCol>
                <a:gridCol w="1021168">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tblGrid>
              <a:tr h="370840">
                <a:tc>
                  <a:txBody>
                    <a:bodyPr/>
                    <a:lstStyle/>
                    <a:p>
                      <a:endParaRPr lang="en-US" dirty="0"/>
                    </a:p>
                  </a:txBody>
                  <a:tcPr/>
                </a:tc>
                <a:tc gridSpan="3">
                  <a:txBody>
                    <a:bodyPr/>
                    <a:lstStyle/>
                    <a:p>
                      <a:pPr algn="ctr"/>
                      <a:r>
                        <a:rPr lang="en-US" dirty="0"/>
                        <a:t>Pole Vault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a:r>
                        <a:rPr lang="en-US" sz="1800" dirty="0"/>
                        <a:t>Crossbar Length</a:t>
                      </a:r>
                    </a:p>
                  </a:txBody>
                  <a:tcPr/>
                </a:tc>
                <a:tc gridSpan="3">
                  <a:txBody>
                    <a:bodyPr/>
                    <a:lstStyle/>
                    <a:p>
                      <a:pPr algn="ctr"/>
                      <a:r>
                        <a:rPr lang="en-US" dirty="0"/>
                        <a:t>4.48-4.52</a:t>
                      </a:r>
                      <a:r>
                        <a:rPr lang="en-US" baseline="0" dirty="0"/>
                        <a:t> meters  </a:t>
                      </a:r>
                    </a:p>
                    <a:p>
                      <a:pPr algn="ctr"/>
                      <a:r>
                        <a:rPr lang="en-US" baseline="0" dirty="0"/>
                        <a:t>(high school it is 4.47-4.52)</a:t>
                      </a: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1"/>
                  </a:ext>
                </a:extLst>
              </a:tr>
              <a:tr h="370840">
                <a:tc>
                  <a:txBody>
                    <a:bodyPr/>
                    <a:lstStyle/>
                    <a:p>
                      <a:r>
                        <a:rPr lang="en-US" dirty="0"/>
                        <a:t>Number</a:t>
                      </a:r>
                      <a:r>
                        <a:rPr lang="en-US" baseline="0" dirty="0"/>
                        <a:t> of Attempts</a:t>
                      </a:r>
                      <a:endParaRPr lang="en-US" dirty="0"/>
                    </a:p>
                  </a:txBody>
                  <a:tcPr/>
                </a:tc>
                <a:tc gridSpan="3">
                  <a:txBody>
                    <a:bodyPr/>
                    <a:lstStyle/>
                    <a:p>
                      <a:r>
                        <a:rPr lang="en-US" dirty="0"/>
                        <a:t>Unlimited until 3 misses in row</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Opening height</a:t>
                      </a:r>
                    </a:p>
                  </a:txBody>
                  <a:tcPr/>
                </a:tc>
                <a:tc gridSpan="3">
                  <a:txBody>
                    <a:bodyPr/>
                    <a:lstStyle/>
                    <a:p>
                      <a:r>
                        <a:rPr lang="en-US" dirty="0"/>
                        <a:t>Athlete’s choice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Height progression</a:t>
                      </a:r>
                    </a:p>
                  </a:txBody>
                  <a:tcPr/>
                </a:tc>
                <a:tc gridSpan="3">
                  <a:txBody>
                    <a:bodyPr/>
                    <a:lstStyle/>
                    <a:p>
                      <a:r>
                        <a:rPr lang="en-US" dirty="0"/>
                        <a:t>Set by Games Committee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Height</a:t>
                      </a:r>
                      <a:r>
                        <a:rPr lang="en-US" baseline="0" dirty="0"/>
                        <a:t> increments</a:t>
                      </a:r>
                      <a:endParaRPr lang="en-US" dirty="0"/>
                    </a:p>
                  </a:txBody>
                  <a:tcPr/>
                </a:tc>
                <a:tc>
                  <a:txBody>
                    <a:bodyPr/>
                    <a:lstStyle/>
                    <a:p>
                      <a:pPr algn="ctr"/>
                      <a:r>
                        <a:rPr lang="en-US" sz="1400" dirty="0"/>
                        <a:t>IAAF/USATF</a:t>
                      </a:r>
                    </a:p>
                  </a:txBody>
                  <a:tcPr anchor="ctr"/>
                </a:tc>
                <a:tc>
                  <a:txBody>
                    <a:bodyPr/>
                    <a:lstStyle/>
                    <a:p>
                      <a:pPr algn="ctr"/>
                      <a:r>
                        <a:rPr lang="en-US" sz="1800" dirty="0"/>
                        <a:t>NCAA</a:t>
                      </a:r>
                    </a:p>
                  </a:txBody>
                  <a:tcPr/>
                </a:tc>
                <a:tc>
                  <a:txBody>
                    <a:bodyPr/>
                    <a:lstStyle/>
                    <a:p>
                      <a:pPr algn="ctr"/>
                      <a:r>
                        <a:rPr lang="en-US" sz="1400" dirty="0"/>
                        <a:t>High</a:t>
                      </a:r>
                      <a:r>
                        <a:rPr lang="en-US" sz="1400" baseline="0" dirty="0"/>
                        <a:t> School</a:t>
                      </a:r>
                      <a:endParaRPr lang="en-US" sz="1400" dirty="0"/>
                    </a:p>
                  </a:txBody>
                  <a:tcPr anchor="ctr"/>
                </a:tc>
                <a:extLst>
                  <a:ext uri="{0D108BD9-81ED-4DB2-BD59-A6C34878D82A}">
                    <a16:rowId xmlns:a16="http://schemas.microsoft.com/office/drawing/2014/main" val="10005"/>
                  </a:ext>
                </a:extLst>
              </a:tr>
              <a:tr h="370840">
                <a:tc>
                  <a:txBody>
                    <a:bodyPr/>
                    <a:lstStyle/>
                    <a:p>
                      <a:pPr marL="182880"/>
                      <a:r>
                        <a:rPr lang="en-US" dirty="0"/>
                        <a:t>Open</a:t>
                      </a:r>
                    </a:p>
                  </a:txBody>
                  <a:tcPr/>
                </a:tc>
                <a:tc>
                  <a:txBody>
                    <a:bodyPr/>
                    <a:lstStyle/>
                    <a:p>
                      <a:pPr algn="ctr"/>
                      <a:r>
                        <a:rPr lang="en-US" sz="1800" dirty="0"/>
                        <a:t>Minimum</a:t>
                      </a:r>
                    </a:p>
                    <a:p>
                      <a:pPr algn="ctr"/>
                      <a:r>
                        <a:rPr lang="en-US" sz="1800" dirty="0"/>
                        <a:t> 5 cm</a:t>
                      </a:r>
                    </a:p>
                  </a:txBody>
                  <a:tcPr/>
                </a:tc>
                <a:tc>
                  <a:txBody>
                    <a:bodyPr/>
                    <a:lstStyle/>
                    <a:p>
                      <a:pPr algn="ctr"/>
                      <a:r>
                        <a:rPr lang="en-US" sz="1800" dirty="0"/>
                        <a:t>5-15 cm</a:t>
                      </a:r>
                    </a:p>
                  </a:txBody>
                  <a:tcPr/>
                </a:tc>
                <a:tc>
                  <a:txBody>
                    <a:bodyPr/>
                    <a:lstStyle/>
                    <a:p>
                      <a:pPr algn="ctr"/>
                      <a:r>
                        <a:rPr lang="en-US" sz="1800" dirty="0"/>
                        <a:t>Not addressed</a:t>
                      </a:r>
                    </a:p>
                  </a:txBody>
                  <a:tcPr anchor="ctr"/>
                </a:tc>
                <a:extLst>
                  <a:ext uri="{0D108BD9-81ED-4DB2-BD59-A6C34878D82A}">
                    <a16:rowId xmlns:a16="http://schemas.microsoft.com/office/drawing/2014/main" val="10006"/>
                  </a:ext>
                </a:extLst>
              </a:tr>
              <a:tr h="370840">
                <a:tc>
                  <a:txBody>
                    <a:bodyPr/>
                    <a:lstStyle/>
                    <a:p>
                      <a:pPr marL="182880"/>
                      <a:r>
                        <a:rPr lang="en-US" dirty="0"/>
                        <a:t>Combined</a:t>
                      </a:r>
                      <a:r>
                        <a:rPr lang="en-US" baseline="0" dirty="0"/>
                        <a:t> Events</a:t>
                      </a:r>
                      <a:endParaRPr lang="en-US" dirty="0"/>
                    </a:p>
                  </a:txBody>
                  <a:tcPr/>
                </a:tc>
                <a:tc>
                  <a:txBody>
                    <a:bodyPr/>
                    <a:lstStyle/>
                    <a:p>
                      <a:pPr algn="ctr"/>
                      <a:r>
                        <a:rPr lang="en-US" dirty="0"/>
                        <a:t>10 cm</a:t>
                      </a:r>
                    </a:p>
                  </a:txBody>
                  <a:tcPr/>
                </a:tc>
                <a:tc>
                  <a:txBody>
                    <a:bodyPr/>
                    <a:lstStyle/>
                    <a:p>
                      <a:pPr algn="ctr"/>
                      <a:r>
                        <a:rPr lang="en-US" dirty="0"/>
                        <a:t>10 cm</a:t>
                      </a:r>
                    </a:p>
                  </a:txBody>
                  <a:tcPr/>
                </a:tc>
                <a:tc>
                  <a:txBody>
                    <a:bodyPr/>
                    <a:lstStyle/>
                    <a:p>
                      <a:pPr algn="ctr"/>
                      <a:r>
                        <a:rPr lang="en-US" dirty="0"/>
                        <a:t>Not addressed</a:t>
                      </a:r>
                    </a:p>
                  </a:txBody>
                  <a:tcPr/>
                </a:tc>
                <a:extLst>
                  <a:ext uri="{0D108BD9-81ED-4DB2-BD59-A6C34878D82A}">
                    <a16:rowId xmlns:a16="http://schemas.microsoft.com/office/drawing/2014/main" val="10007"/>
                  </a:ext>
                </a:extLst>
              </a:tr>
              <a:tr h="370840">
                <a:tc>
                  <a:txBody>
                    <a:bodyPr/>
                    <a:lstStyle/>
                    <a:p>
                      <a:pPr algn="l"/>
                      <a:r>
                        <a:rPr lang="en-US" dirty="0"/>
                        <a:t>Standards</a:t>
                      </a:r>
                    </a:p>
                  </a:txBody>
                  <a:tcPr/>
                </a:tc>
                <a:tc>
                  <a:txBody>
                    <a:bodyPr/>
                    <a:lstStyle/>
                    <a:p>
                      <a:pPr algn="ctr"/>
                      <a:r>
                        <a:rPr lang="en-US" sz="1400" dirty="0"/>
                        <a:t>IAAF/USATF</a:t>
                      </a:r>
                    </a:p>
                  </a:txBody>
                  <a:tcPr anchor="ctr"/>
                </a:tc>
                <a:tc>
                  <a:txBody>
                    <a:bodyPr/>
                    <a:lstStyle/>
                    <a:p>
                      <a:pPr algn="ctr"/>
                      <a:r>
                        <a:rPr lang="en-US" sz="1800" dirty="0"/>
                        <a:t>NCAA</a:t>
                      </a:r>
                    </a:p>
                  </a:txBody>
                  <a:tcPr/>
                </a:tc>
                <a:tc>
                  <a:txBody>
                    <a:bodyPr/>
                    <a:lstStyle/>
                    <a:p>
                      <a:pPr algn="ctr"/>
                      <a:r>
                        <a:rPr lang="en-US" sz="1400" dirty="0"/>
                        <a:t>High</a:t>
                      </a:r>
                      <a:r>
                        <a:rPr lang="en-US" sz="1400" baseline="0" dirty="0"/>
                        <a:t> School</a:t>
                      </a:r>
                      <a:endParaRPr lang="en-US" sz="1400" dirty="0"/>
                    </a:p>
                  </a:txBody>
                  <a:tcPr anchor="ctr"/>
                </a:tc>
                <a:extLst>
                  <a:ext uri="{0D108BD9-81ED-4DB2-BD59-A6C34878D82A}">
                    <a16:rowId xmlns:a16="http://schemas.microsoft.com/office/drawing/2014/main" val="10008"/>
                  </a:ext>
                </a:extLst>
              </a:tr>
              <a:tr h="370840">
                <a:tc>
                  <a:txBody>
                    <a:bodyPr/>
                    <a:lstStyle/>
                    <a:p>
                      <a:pPr marL="182880"/>
                      <a:endParaRPr lang="en-US" dirty="0"/>
                    </a:p>
                  </a:txBody>
                  <a:tcPr/>
                </a:tc>
                <a:tc>
                  <a:txBody>
                    <a:bodyPr/>
                    <a:lstStyle/>
                    <a:p>
                      <a:pPr algn="ctr"/>
                      <a:r>
                        <a:rPr lang="en-US" sz="1600" dirty="0"/>
                        <a:t>0 – 80 cm</a:t>
                      </a:r>
                    </a:p>
                  </a:txBody>
                  <a:tcPr anchor="ctr"/>
                </a:tc>
                <a:tc>
                  <a:txBody>
                    <a:bodyPr/>
                    <a:lstStyle/>
                    <a:p>
                      <a:pPr algn="ctr"/>
                      <a:r>
                        <a:rPr lang="en-US" sz="1600" dirty="0"/>
                        <a:t>45-80 cm</a:t>
                      </a:r>
                    </a:p>
                  </a:txBody>
                  <a:tcPr anchor="ctr"/>
                </a:tc>
                <a:tc>
                  <a:txBody>
                    <a:bodyPr/>
                    <a:lstStyle/>
                    <a:p>
                      <a:pPr marL="0" algn="ctr"/>
                      <a:r>
                        <a:rPr lang="en-US" sz="1600" dirty="0"/>
                        <a:t>45-80 cm</a:t>
                      </a:r>
                    </a:p>
                  </a:txBody>
                  <a:tcPr anchor="ctr"/>
                </a:tc>
                <a:extLst>
                  <a:ext uri="{0D108BD9-81ED-4DB2-BD59-A6C34878D82A}">
                    <a16:rowId xmlns:a16="http://schemas.microsoft.com/office/drawing/2014/main" val="10009"/>
                  </a:ext>
                </a:extLst>
              </a:tr>
              <a:tr h="370840">
                <a:tc>
                  <a:txBody>
                    <a:bodyPr/>
                    <a:lstStyle/>
                    <a:p>
                      <a:pPr marL="0"/>
                      <a:r>
                        <a:rPr lang="en-US" sz="1800" dirty="0"/>
                        <a:t>Passes</a:t>
                      </a:r>
                    </a:p>
                  </a:txBody>
                  <a:tcPr/>
                </a:tc>
                <a:tc>
                  <a:txBody>
                    <a:bodyPr/>
                    <a:lstStyle/>
                    <a:p>
                      <a:pPr marL="0" algn="ctr"/>
                      <a:r>
                        <a:rPr lang="en-US" sz="1200" dirty="0"/>
                        <a:t>Pass</a:t>
                      </a:r>
                      <a:r>
                        <a:rPr lang="en-US" sz="1200" baseline="0" dirty="0"/>
                        <a:t> height</a:t>
                      </a:r>
                      <a:endParaRPr lang="en-US" sz="1200" dirty="0"/>
                    </a:p>
                  </a:txBody>
                  <a:tcPr anchor="ctr"/>
                </a:tc>
                <a:tc>
                  <a:txBody>
                    <a:bodyPr/>
                    <a:lstStyle/>
                    <a:p>
                      <a:pPr marL="0" algn="ctr"/>
                      <a:r>
                        <a:rPr lang="en-US" sz="1200" dirty="0"/>
                        <a:t>Pass</a:t>
                      </a:r>
                      <a:r>
                        <a:rPr lang="en-US" sz="1200" baseline="0" dirty="0"/>
                        <a:t> attempt</a:t>
                      </a:r>
                      <a:endParaRPr lang="en-US" sz="1200" dirty="0"/>
                    </a:p>
                  </a:txBody>
                  <a:tcPr anchor="ctr"/>
                </a:tc>
                <a:tc>
                  <a:txBody>
                    <a:bodyPr/>
                    <a:lstStyle/>
                    <a:p>
                      <a:pPr marL="0" algn="ctr"/>
                      <a:r>
                        <a:rPr lang="en-US" sz="1200" dirty="0"/>
                        <a:t>Pass attempt</a:t>
                      </a:r>
                    </a:p>
                  </a:txBody>
                  <a:tcPr anchor="ctr"/>
                </a:tc>
                <a:extLst>
                  <a:ext uri="{0D108BD9-81ED-4DB2-BD59-A6C34878D82A}">
                    <a16:rowId xmlns:a16="http://schemas.microsoft.com/office/drawing/2014/main" val="10010"/>
                  </a:ext>
                </a:extLst>
              </a:tr>
            </a:tbl>
          </a:graphicData>
        </a:graphic>
      </p:graphicFrame>
      <p:sp>
        <p:nvSpPr>
          <p:cNvPr id="7" name="Footer Placeholder 6"/>
          <p:cNvSpPr>
            <a:spLocks noGrp="1"/>
          </p:cNvSpPr>
          <p:nvPr>
            <p:ph type="ftr" sz="quarter" idx="11"/>
          </p:nvPr>
        </p:nvSpPr>
        <p:spPr/>
        <p:txBody>
          <a:bodyPr/>
          <a:lstStyle/>
          <a:p>
            <a:pPr>
              <a:defRPr/>
            </a:pPr>
            <a:r>
              <a:rPr lang="en-US"/>
              <a:t>San Diego-Imperial Association OFFICIALS TRAINING</a:t>
            </a:r>
            <a:endParaRPr lang="en-US" dirty="0"/>
          </a:p>
        </p:txBody>
      </p:sp>
      <p:sp>
        <p:nvSpPr>
          <p:cNvPr id="3" name="Slide Number Placeholder 2"/>
          <p:cNvSpPr>
            <a:spLocks noGrp="1"/>
          </p:cNvSpPr>
          <p:nvPr>
            <p:ph type="sldNum" sz="quarter" idx="12"/>
          </p:nvPr>
        </p:nvSpPr>
        <p:spPr/>
        <p:txBody>
          <a:bodyPr/>
          <a:lstStyle/>
          <a:p>
            <a:fld id="{189EB096-A0AD-41D8-B880-E8DDC3131332}" type="slidenum">
              <a:rPr lang="en-US" smtClean="0"/>
              <a:pPr/>
              <a:t>13</a:t>
            </a:fld>
            <a:endParaRPr lang="en-US"/>
          </a:p>
        </p:txBody>
      </p:sp>
      <p:sp>
        <p:nvSpPr>
          <p:cNvPr id="4" name="Date Placeholder 3"/>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167256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t>Time Limits for Initiating an Attempt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81500218"/>
              </p:ext>
            </p:extLst>
          </p:nvPr>
        </p:nvGraphicFramePr>
        <p:xfrm>
          <a:off x="457200" y="1673463"/>
          <a:ext cx="7696200" cy="3550920"/>
        </p:xfrm>
        <a:graphic>
          <a:graphicData uri="http://schemas.openxmlformats.org/drawingml/2006/table">
            <a:tbl>
              <a:tblPr firstRow="1" bandRow="1">
                <a:tableStyleId>{5C22544A-7EE6-4342-B048-85BDC9FD1C3A}</a:tableStyleId>
              </a:tblPr>
              <a:tblGrid>
                <a:gridCol w="3574342">
                  <a:extLst>
                    <a:ext uri="{9D8B030D-6E8A-4147-A177-3AD203B41FA5}">
                      <a16:colId xmlns:a16="http://schemas.microsoft.com/office/drawing/2014/main" val="20000"/>
                    </a:ext>
                  </a:extLst>
                </a:gridCol>
                <a:gridCol w="1802455">
                  <a:extLst>
                    <a:ext uri="{9D8B030D-6E8A-4147-A177-3AD203B41FA5}">
                      <a16:colId xmlns:a16="http://schemas.microsoft.com/office/drawing/2014/main" val="20001"/>
                    </a:ext>
                  </a:extLst>
                </a:gridCol>
                <a:gridCol w="1231896">
                  <a:extLst>
                    <a:ext uri="{9D8B030D-6E8A-4147-A177-3AD203B41FA5}">
                      <a16:colId xmlns:a16="http://schemas.microsoft.com/office/drawing/2014/main" val="20002"/>
                    </a:ext>
                  </a:extLst>
                </a:gridCol>
                <a:gridCol w="1087507">
                  <a:extLst>
                    <a:ext uri="{9D8B030D-6E8A-4147-A177-3AD203B41FA5}">
                      <a16:colId xmlns:a16="http://schemas.microsoft.com/office/drawing/2014/main" val="20003"/>
                    </a:ext>
                  </a:extLst>
                </a:gridCol>
              </a:tblGrid>
              <a:tr h="370840">
                <a:tc>
                  <a:txBody>
                    <a:bodyPr/>
                    <a:lstStyle/>
                    <a:p>
                      <a:endParaRPr lang="en-US" dirty="0"/>
                    </a:p>
                  </a:txBody>
                  <a:tcPr marL="90428" marR="90428"/>
                </a:tc>
                <a:tc gridSpan="3">
                  <a:txBody>
                    <a:bodyPr/>
                    <a:lstStyle/>
                    <a:p>
                      <a:pPr algn="ctr"/>
                      <a:r>
                        <a:rPr lang="en-US" dirty="0"/>
                        <a:t>Pole Vault</a:t>
                      </a:r>
                    </a:p>
                  </a:txBody>
                  <a:tcPr marL="90428" marR="9042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l"/>
                      <a:r>
                        <a:rPr lang="en-US" dirty="0"/>
                        <a:t>Time Limits </a:t>
                      </a:r>
                      <a:r>
                        <a:rPr lang="en-US" sz="1400" dirty="0"/>
                        <a:t>(minutes)</a:t>
                      </a:r>
                      <a:endParaRPr lang="en-US" dirty="0"/>
                    </a:p>
                  </a:txBody>
                  <a:tcPr marL="90428" marR="90428"/>
                </a:tc>
                <a:tc>
                  <a:txBody>
                    <a:bodyPr/>
                    <a:lstStyle/>
                    <a:p>
                      <a:pPr algn="ctr"/>
                      <a:r>
                        <a:rPr lang="en-US" sz="1600" dirty="0"/>
                        <a:t>IAAF/</a:t>
                      </a:r>
                    </a:p>
                    <a:p>
                      <a:pPr algn="ctr"/>
                      <a:r>
                        <a:rPr lang="en-US" sz="1600" dirty="0"/>
                        <a:t>USATF</a:t>
                      </a:r>
                    </a:p>
                  </a:txBody>
                  <a:tcPr marL="90428" marR="90428" anchor="ctr"/>
                </a:tc>
                <a:tc>
                  <a:txBody>
                    <a:bodyPr/>
                    <a:lstStyle/>
                    <a:p>
                      <a:pPr algn="ctr"/>
                      <a:r>
                        <a:rPr lang="en-US" sz="1800" dirty="0"/>
                        <a:t>NCAA</a:t>
                      </a:r>
                    </a:p>
                  </a:txBody>
                  <a:tcPr marL="90428" marR="90428"/>
                </a:tc>
                <a:tc>
                  <a:txBody>
                    <a:bodyPr/>
                    <a:lstStyle/>
                    <a:p>
                      <a:pPr algn="ctr"/>
                      <a:r>
                        <a:rPr lang="en-US" sz="1600" dirty="0"/>
                        <a:t>High</a:t>
                      </a:r>
                      <a:r>
                        <a:rPr lang="en-US" sz="1600" baseline="0" dirty="0"/>
                        <a:t> School</a:t>
                      </a:r>
                      <a:endParaRPr lang="en-US" sz="1600" dirty="0"/>
                    </a:p>
                  </a:txBody>
                  <a:tcPr marL="90428" marR="90428" anchor="ctr"/>
                </a:tc>
                <a:extLst>
                  <a:ext uri="{0D108BD9-81ED-4DB2-BD59-A6C34878D82A}">
                    <a16:rowId xmlns:a16="http://schemas.microsoft.com/office/drawing/2014/main" val="10001"/>
                  </a:ext>
                </a:extLst>
              </a:tr>
              <a:tr h="370840">
                <a:tc>
                  <a:txBody>
                    <a:bodyPr/>
                    <a:lstStyle/>
                    <a:p>
                      <a:pPr marL="182880"/>
                      <a:r>
                        <a:rPr lang="en-US" dirty="0"/>
                        <a:t>&gt; 4 or more vaulters</a:t>
                      </a:r>
                    </a:p>
                  </a:txBody>
                  <a:tcPr marL="90428" marR="90428"/>
                </a:tc>
                <a:tc>
                  <a:txBody>
                    <a:bodyPr/>
                    <a:lstStyle/>
                    <a:p>
                      <a:pPr algn="ctr"/>
                      <a:r>
                        <a:rPr lang="en-US" dirty="0"/>
                        <a:t>1</a:t>
                      </a:r>
                    </a:p>
                  </a:txBody>
                  <a:tcPr marL="90428" marR="90428"/>
                </a:tc>
                <a:tc>
                  <a:txBody>
                    <a:bodyPr/>
                    <a:lstStyle/>
                    <a:p>
                      <a:pPr algn="ctr"/>
                      <a:r>
                        <a:rPr lang="en-US" dirty="0"/>
                        <a:t>1</a:t>
                      </a:r>
                    </a:p>
                  </a:txBody>
                  <a:tcPr marL="90428" marR="90428"/>
                </a:tc>
                <a:tc>
                  <a:txBody>
                    <a:bodyPr/>
                    <a:lstStyle/>
                    <a:p>
                      <a:pPr marL="365760"/>
                      <a:r>
                        <a:rPr lang="en-US" dirty="0"/>
                        <a:t>1</a:t>
                      </a:r>
                    </a:p>
                  </a:txBody>
                  <a:tcPr marL="90428" marR="90428"/>
                </a:tc>
                <a:extLst>
                  <a:ext uri="{0D108BD9-81ED-4DB2-BD59-A6C34878D82A}">
                    <a16:rowId xmlns:a16="http://schemas.microsoft.com/office/drawing/2014/main" val="10002"/>
                  </a:ext>
                </a:extLst>
              </a:tr>
              <a:tr h="370840">
                <a:tc>
                  <a:txBody>
                    <a:bodyPr/>
                    <a:lstStyle/>
                    <a:p>
                      <a:pPr marL="182880"/>
                      <a:r>
                        <a:rPr lang="en-US" dirty="0"/>
                        <a:t>2 – 3 vaulters</a:t>
                      </a:r>
                    </a:p>
                  </a:txBody>
                  <a:tcPr marL="90428" marR="90428"/>
                </a:tc>
                <a:tc>
                  <a:txBody>
                    <a:bodyPr/>
                    <a:lstStyle/>
                    <a:p>
                      <a:pPr algn="ctr"/>
                      <a:r>
                        <a:rPr lang="en-US" dirty="0"/>
                        <a:t>2</a:t>
                      </a:r>
                    </a:p>
                  </a:txBody>
                  <a:tcPr marL="90428" marR="90428"/>
                </a:tc>
                <a:tc>
                  <a:txBody>
                    <a:bodyPr/>
                    <a:lstStyle/>
                    <a:p>
                      <a:pPr algn="ctr"/>
                      <a:r>
                        <a:rPr lang="en-US" dirty="0"/>
                        <a:t>2</a:t>
                      </a:r>
                    </a:p>
                  </a:txBody>
                  <a:tcPr marL="90428" marR="90428"/>
                </a:tc>
                <a:tc>
                  <a:txBody>
                    <a:bodyPr/>
                    <a:lstStyle/>
                    <a:p>
                      <a:pPr marL="365760"/>
                      <a:r>
                        <a:rPr lang="en-US" dirty="0"/>
                        <a:t>3</a:t>
                      </a:r>
                    </a:p>
                  </a:txBody>
                  <a:tcPr marL="90428" marR="90428"/>
                </a:tc>
                <a:extLst>
                  <a:ext uri="{0D108BD9-81ED-4DB2-BD59-A6C34878D82A}">
                    <a16:rowId xmlns:a16="http://schemas.microsoft.com/office/drawing/2014/main" val="10003"/>
                  </a:ext>
                </a:extLst>
              </a:tr>
              <a:tr h="370840">
                <a:tc>
                  <a:txBody>
                    <a:bodyPr/>
                    <a:lstStyle/>
                    <a:p>
                      <a:pPr marL="182880"/>
                      <a:r>
                        <a:rPr lang="en-US" dirty="0"/>
                        <a:t>1 vaulter</a:t>
                      </a:r>
                    </a:p>
                  </a:txBody>
                  <a:tcPr marL="90428" marR="90428"/>
                </a:tc>
                <a:tc>
                  <a:txBody>
                    <a:bodyPr/>
                    <a:lstStyle/>
                    <a:p>
                      <a:pPr algn="ctr"/>
                      <a:r>
                        <a:rPr lang="en-US" dirty="0"/>
                        <a:t>5</a:t>
                      </a:r>
                    </a:p>
                  </a:txBody>
                  <a:tcPr marL="90428" marR="90428"/>
                </a:tc>
                <a:tc>
                  <a:txBody>
                    <a:bodyPr/>
                    <a:lstStyle/>
                    <a:p>
                      <a:pPr algn="ctr"/>
                      <a:r>
                        <a:rPr lang="en-US" dirty="0"/>
                        <a:t>5 (if Winner)</a:t>
                      </a:r>
                    </a:p>
                  </a:txBody>
                  <a:tcPr marL="90428" marR="90428"/>
                </a:tc>
                <a:tc>
                  <a:txBody>
                    <a:bodyPr/>
                    <a:lstStyle/>
                    <a:p>
                      <a:pPr marL="365760"/>
                      <a:r>
                        <a:rPr lang="en-US" dirty="0"/>
                        <a:t>5</a:t>
                      </a:r>
                    </a:p>
                  </a:txBody>
                  <a:tcPr marL="90428" marR="90428"/>
                </a:tc>
                <a:extLst>
                  <a:ext uri="{0D108BD9-81ED-4DB2-BD59-A6C34878D82A}">
                    <a16:rowId xmlns:a16="http://schemas.microsoft.com/office/drawing/2014/main" val="10004"/>
                  </a:ext>
                </a:extLst>
              </a:tr>
              <a:tr h="370840">
                <a:tc>
                  <a:txBody>
                    <a:bodyPr/>
                    <a:lstStyle/>
                    <a:p>
                      <a:pPr marL="182880"/>
                      <a:r>
                        <a:rPr lang="en-US" sz="1400" dirty="0"/>
                        <a:t>Consecutive attempts</a:t>
                      </a:r>
                    </a:p>
                  </a:txBody>
                  <a:tcPr marL="90428" marR="90428" anchor="ctr"/>
                </a:tc>
                <a:tc>
                  <a:txBody>
                    <a:bodyPr/>
                    <a:lstStyle/>
                    <a:p>
                      <a:pPr algn="ctr"/>
                      <a:r>
                        <a:rPr lang="en-US" dirty="0"/>
                        <a:t>3</a:t>
                      </a:r>
                    </a:p>
                  </a:txBody>
                  <a:tcPr marL="90428" marR="90428"/>
                </a:tc>
                <a:tc>
                  <a:txBody>
                    <a:bodyPr/>
                    <a:lstStyle/>
                    <a:p>
                      <a:pPr algn="ctr"/>
                      <a:r>
                        <a:rPr lang="en-US" dirty="0"/>
                        <a:t>3 (within Height)</a:t>
                      </a:r>
                    </a:p>
                  </a:txBody>
                  <a:tcPr marL="90428" marR="90428"/>
                </a:tc>
                <a:tc>
                  <a:txBody>
                    <a:bodyPr/>
                    <a:lstStyle/>
                    <a:p>
                      <a:pPr algn="ctr"/>
                      <a:r>
                        <a:rPr lang="en-US" dirty="0"/>
                        <a:t>3 (within Height)</a:t>
                      </a:r>
                    </a:p>
                  </a:txBody>
                  <a:tcPr marL="90428" marR="90428"/>
                </a:tc>
                <a:extLst>
                  <a:ext uri="{0D108BD9-81ED-4DB2-BD59-A6C34878D82A}">
                    <a16:rowId xmlns:a16="http://schemas.microsoft.com/office/drawing/2014/main" val="10005"/>
                  </a:ext>
                </a:extLst>
              </a:tr>
              <a:tr h="325120">
                <a:tc>
                  <a:txBody>
                    <a:bodyPr/>
                    <a:lstStyle/>
                    <a:p>
                      <a:pPr marL="182880"/>
                      <a:r>
                        <a:rPr lang="en-US" sz="1600" dirty="0"/>
                        <a:t>Warning: </a:t>
                      </a:r>
                    </a:p>
                    <a:p>
                      <a:pPr marL="182880"/>
                      <a:r>
                        <a:rPr lang="en-US" sz="1600" dirty="0"/>
                        <a:t>   Raise yellow flag</a:t>
                      </a:r>
                    </a:p>
                  </a:txBody>
                  <a:tcPr marL="90428" marR="904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15 sec</a:t>
                      </a:r>
                    </a:p>
                  </a:txBody>
                  <a:tcPr marL="90428" marR="904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15 sec</a:t>
                      </a:r>
                    </a:p>
                  </a:txBody>
                  <a:tcPr marL="90428" marR="90428"/>
                </a:tc>
                <a:tc>
                  <a:txBody>
                    <a:bodyPr/>
                    <a:lstStyle/>
                    <a:p>
                      <a:pPr algn="ctr"/>
                      <a:r>
                        <a:rPr lang="en-US" dirty="0"/>
                        <a:t>No rule</a:t>
                      </a:r>
                    </a:p>
                  </a:txBody>
                  <a:tcPr marL="90428" marR="90428"/>
                </a:tc>
                <a:extLst>
                  <a:ext uri="{0D108BD9-81ED-4DB2-BD59-A6C34878D82A}">
                    <a16:rowId xmlns:a16="http://schemas.microsoft.com/office/drawing/2014/main" val="10006"/>
                  </a:ext>
                </a:extLst>
              </a:tr>
            </a:tbl>
          </a:graphicData>
        </a:graphic>
      </p:graphicFrame>
      <p:sp>
        <p:nvSpPr>
          <p:cNvPr id="7" name="Footer Placeholder 6"/>
          <p:cNvSpPr>
            <a:spLocks noGrp="1"/>
          </p:cNvSpPr>
          <p:nvPr>
            <p:ph type="ftr" sz="quarter" idx="11"/>
          </p:nvPr>
        </p:nvSpPr>
        <p:spPr/>
        <p:txBody>
          <a:bodyPr/>
          <a:lstStyle/>
          <a:p>
            <a:pPr>
              <a:defRPr/>
            </a:pPr>
            <a:r>
              <a:rPr lang="en-US"/>
              <a:t>San Diego-Imperial Association OFFICIALS TRAINING</a:t>
            </a:r>
            <a:endParaRPr lang="en-US" dirty="0"/>
          </a:p>
        </p:txBody>
      </p:sp>
      <p:sp>
        <p:nvSpPr>
          <p:cNvPr id="3" name="Slide Number Placeholder 2"/>
          <p:cNvSpPr>
            <a:spLocks noGrp="1"/>
          </p:cNvSpPr>
          <p:nvPr>
            <p:ph type="sldNum" sz="quarter" idx="12"/>
          </p:nvPr>
        </p:nvSpPr>
        <p:spPr/>
        <p:txBody>
          <a:bodyPr/>
          <a:lstStyle/>
          <a:p>
            <a:fld id="{189EB096-A0AD-41D8-B880-E8DDC3131332}" type="slidenum">
              <a:rPr lang="en-US" smtClean="0"/>
              <a:pPr/>
              <a:t>14</a:t>
            </a:fld>
            <a:endParaRPr lang="en-US"/>
          </a:p>
        </p:txBody>
      </p:sp>
      <p:sp>
        <p:nvSpPr>
          <p:cNvPr id="4" name="Date Placeholder 3"/>
          <p:cNvSpPr>
            <a:spLocks noGrp="1"/>
          </p:cNvSpPr>
          <p:nvPr>
            <p:ph type="dt" sz="half" idx="10"/>
          </p:nvPr>
        </p:nvSpPr>
        <p:spPr/>
        <p:txBody>
          <a:bodyPr/>
          <a:lstStyle/>
          <a:p>
            <a:r>
              <a:rPr lang="en-US"/>
              <a:t>1/24/2022- Input from John Lilygren and Dennis Boyle</a:t>
            </a:r>
            <a:endParaRPr lang="en-US" dirty="0"/>
          </a:p>
        </p:txBody>
      </p:sp>
      <p:sp>
        <p:nvSpPr>
          <p:cNvPr id="6" name="TextBox 5">
            <a:extLst>
              <a:ext uri="{FF2B5EF4-FFF2-40B4-BE49-F238E27FC236}">
                <a16:creationId xmlns:a16="http://schemas.microsoft.com/office/drawing/2014/main" id="{EC664944-98A5-4E57-12F1-36B89CC58D50}"/>
              </a:ext>
            </a:extLst>
          </p:cNvPr>
          <p:cNvSpPr txBox="1"/>
          <p:nvPr/>
        </p:nvSpPr>
        <p:spPr>
          <a:xfrm>
            <a:off x="685800" y="5498703"/>
            <a:ext cx="7086600" cy="646331"/>
          </a:xfrm>
          <a:prstGeom prst="rect">
            <a:avLst/>
          </a:prstGeom>
          <a:noFill/>
        </p:spPr>
        <p:txBody>
          <a:bodyPr wrap="square">
            <a:spAutoFit/>
          </a:bodyPr>
          <a:lstStyle/>
          <a:p>
            <a:r>
              <a:rPr lang="en-US" sz="1800" dirty="0"/>
              <a:t>NOTE:  For Combined events the times are the same except for 1 it is        3 Minutes for IAFF/USATF and NCAA </a:t>
            </a:r>
            <a:endParaRPr lang="en-US" dirty="0"/>
          </a:p>
        </p:txBody>
      </p:sp>
    </p:spTree>
    <p:extLst>
      <p:ext uri="{BB962C8B-B14F-4D97-AF65-F5344CB8AC3E}">
        <p14:creationId xmlns:p14="http://schemas.microsoft.com/office/powerpoint/2010/main" val="415342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a foul if …</a:t>
            </a:r>
          </a:p>
        </p:txBody>
      </p:sp>
      <p:sp>
        <p:nvSpPr>
          <p:cNvPr id="3" name="Content Placeholder 2"/>
          <p:cNvSpPr>
            <a:spLocks noGrp="1"/>
          </p:cNvSpPr>
          <p:nvPr>
            <p:ph idx="1"/>
          </p:nvPr>
        </p:nvSpPr>
        <p:spPr/>
        <p:txBody>
          <a:bodyPr/>
          <a:lstStyle/>
          <a:p>
            <a:r>
              <a:rPr lang="en-US" sz="2000" dirty="0"/>
              <a:t>When the crossbar is displaced in an attempt to clear it;</a:t>
            </a:r>
          </a:p>
          <a:p>
            <a:pPr lvl="1"/>
            <a:r>
              <a:rPr lang="en-US" sz="1800" dirty="0"/>
              <a:t>Exception: If, in the judgment of the official, the wind blew the pole into the crossbar causing it to fall.</a:t>
            </a:r>
          </a:p>
          <a:p>
            <a:r>
              <a:rPr lang="en-US" sz="2000" dirty="0"/>
              <a:t>When a competitor touches the ground or landing area beyond the plane of the crossbar or the crossbar extended without first clearing the bar.</a:t>
            </a:r>
          </a:p>
          <a:p>
            <a:pPr lvl="1"/>
            <a:r>
              <a:rPr lang="en-US" sz="1600" dirty="0"/>
              <a:t> It is not a foul if the athlete’s arm or pole breaks the plane without touching the ground or landing area beyond the plane.</a:t>
            </a:r>
          </a:p>
          <a:p>
            <a:r>
              <a:rPr lang="en-US" sz="2000" dirty="0"/>
              <a:t>If a competitor fails to initiate a trial within the time limit. </a:t>
            </a:r>
          </a:p>
          <a:p>
            <a:r>
              <a:rPr lang="en-US" sz="2000" dirty="0"/>
              <a:t>If, during or after the jump, the competitor deliberately steadies or replaces the bar.</a:t>
            </a:r>
          </a:p>
          <a:p>
            <a:r>
              <a:rPr lang="en-US" sz="2000" dirty="0"/>
              <a:t>If the pole is touched when it is falling toward the bar or uprights such that, without the intervention, the bar would have been knocked off.</a:t>
            </a:r>
          </a:p>
          <a:p>
            <a:r>
              <a:rPr lang="en-US" sz="2000" dirty="0"/>
              <a:t>If a competitor violates the warm-up restrictions.</a:t>
            </a:r>
          </a:p>
        </p:txBody>
      </p:sp>
      <p:sp>
        <p:nvSpPr>
          <p:cNvPr id="4" name="Footer Placeholder 3"/>
          <p:cNvSpPr>
            <a:spLocks noGrp="1"/>
          </p:cNvSpPr>
          <p:nvPr>
            <p:ph type="ftr" sz="quarter" idx="11"/>
          </p:nvPr>
        </p:nvSpPr>
        <p:spPr/>
        <p:txBody>
          <a:bodyPr/>
          <a:lstStyle/>
          <a:p>
            <a:pPr>
              <a:defRPr/>
            </a:pPr>
            <a:r>
              <a:rPr lang="en-US"/>
              <a:t>San Diego-Imperial Association OFFICIALS TRAINING</a:t>
            </a:r>
            <a:endParaRPr lang="en-US" dirty="0"/>
          </a:p>
        </p:txBody>
      </p:sp>
      <p:sp>
        <p:nvSpPr>
          <p:cNvPr id="6" name="Slide Number Placeholder 5"/>
          <p:cNvSpPr>
            <a:spLocks noGrp="1"/>
          </p:cNvSpPr>
          <p:nvPr>
            <p:ph type="sldNum" sz="quarter" idx="12"/>
          </p:nvPr>
        </p:nvSpPr>
        <p:spPr/>
        <p:txBody>
          <a:bodyPr/>
          <a:lstStyle/>
          <a:p>
            <a:fld id="{189EB096-A0AD-41D8-B880-E8DDC3131332}" type="slidenum">
              <a:rPr lang="en-US" smtClean="0"/>
              <a:pPr/>
              <a:t>15</a:t>
            </a:fld>
            <a:endParaRPr lang="en-US"/>
          </a:p>
        </p:txBody>
      </p:sp>
      <p:sp>
        <p:nvSpPr>
          <p:cNvPr id="5" name="Date Placeholder 4"/>
          <p:cNvSpPr>
            <a:spLocks noGrp="1"/>
          </p:cNvSpPr>
          <p:nvPr>
            <p:ph type="dt" sz="half" idx="10"/>
          </p:nvPr>
        </p:nvSpPr>
        <p:spPr/>
        <p:txBody>
          <a:bodyPr/>
          <a:lstStyle/>
          <a:p>
            <a:r>
              <a:rPr lang="en-US"/>
              <a:t>1/24/2022- Input from John Lilygren and Dennis Boyle</a:t>
            </a:r>
            <a:endParaRPr lang="en-US" dirty="0"/>
          </a:p>
        </p:txBody>
      </p:sp>
    </p:spTree>
    <p:extLst>
      <p:ext uri="{BB962C8B-B14F-4D97-AF65-F5344CB8AC3E}">
        <p14:creationId xmlns:p14="http://schemas.microsoft.com/office/powerpoint/2010/main" val="110766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a foul if … (cont.)</a:t>
            </a:r>
          </a:p>
        </p:txBody>
      </p:sp>
      <p:sp>
        <p:nvSpPr>
          <p:cNvPr id="3" name="Content Placeholder 2"/>
          <p:cNvSpPr>
            <a:spLocks noGrp="1"/>
          </p:cNvSpPr>
          <p:nvPr>
            <p:ph idx="1"/>
          </p:nvPr>
        </p:nvSpPr>
        <p:spPr/>
        <p:txBody>
          <a:bodyPr/>
          <a:lstStyle/>
          <a:p>
            <a:r>
              <a:rPr lang="en-US" sz="2000" dirty="0"/>
              <a:t>High School only: </a:t>
            </a:r>
          </a:p>
          <a:p>
            <a:pPr lvl="1"/>
            <a:r>
              <a:rPr lang="en-US" sz="2000" dirty="0"/>
              <a:t>If, after successfully clearing the bar, a competitor accidentally bumps the standards and displaces the bar while exiting the pit.</a:t>
            </a:r>
          </a:p>
          <a:p>
            <a:pPr lvl="1"/>
            <a:r>
              <a:rPr lang="en-US" sz="2000" dirty="0"/>
              <a:t>If the competitor uses a pole that is rated below his/her weight; the competitor will also be disqualified from the event.</a:t>
            </a:r>
          </a:p>
          <a:p>
            <a:pPr lvl="1"/>
            <a:r>
              <a:rPr lang="en-US" sz="2000" dirty="0"/>
              <a:t>If the competitor leaves the ground in an attempt and fails to clear the bar.  </a:t>
            </a:r>
          </a:p>
          <a:p>
            <a:pPr lvl="2"/>
            <a:r>
              <a:rPr lang="en-US" sz="1600" b="1" dirty="0"/>
              <a:t>E</a:t>
            </a:r>
            <a:r>
              <a:rPr lang="en-US" sz="1600" b="1" cap="all" dirty="0"/>
              <a:t>xception</a:t>
            </a:r>
            <a:r>
              <a:rPr lang="en-US" sz="1600" b="1" dirty="0"/>
              <a:t>: </a:t>
            </a:r>
            <a:r>
              <a:rPr lang="en-US" sz="1600" dirty="0"/>
              <a:t>The competitor aborts the approach and in stopping plants the pole.</a:t>
            </a:r>
          </a:p>
          <a:p>
            <a:endParaRPr lang="en-US" sz="2000" b="1" i="1" dirty="0"/>
          </a:p>
          <a:p>
            <a:r>
              <a:rPr lang="en-US" sz="2000" b="1" i="1" dirty="0"/>
              <a:t>Note:</a:t>
            </a:r>
            <a:r>
              <a:rPr lang="en-US" sz="2000" i="1" dirty="0"/>
              <a:t> It shall not be counted as a trial or failure if a competitor’s pole breaks during an attempt to clear the bar. The vaulter shall be awarded a new trial.</a:t>
            </a:r>
            <a:endParaRPr lang="en-US" sz="2000" dirty="0"/>
          </a:p>
          <a:p>
            <a:endParaRPr lang="en-US" sz="2400" dirty="0"/>
          </a:p>
        </p:txBody>
      </p:sp>
      <p:sp>
        <p:nvSpPr>
          <p:cNvPr id="4" name="Footer Placeholder 3"/>
          <p:cNvSpPr>
            <a:spLocks noGrp="1"/>
          </p:cNvSpPr>
          <p:nvPr>
            <p:ph type="ftr" sz="quarter" idx="11"/>
          </p:nvPr>
        </p:nvSpPr>
        <p:spPr/>
        <p:txBody>
          <a:bodyPr/>
          <a:lstStyle/>
          <a:p>
            <a:pPr>
              <a:defRPr/>
            </a:pPr>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16</a:t>
            </a:fld>
            <a:endParaRPr lang="en-US"/>
          </a:p>
        </p:txBody>
      </p:sp>
      <p:sp>
        <p:nvSpPr>
          <p:cNvPr id="5" name="Date Placeholder 4"/>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291193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818951810"/>
              </p:ext>
            </p:extLst>
          </p:nvPr>
        </p:nvGraphicFramePr>
        <p:xfrm>
          <a:off x="1429387" y="3276600"/>
          <a:ext cx="6285230" cy="3115819"/>
        </p:xfrm>
        <a:graphic>
          <a:graphicData uri="http://schemas.openxmlformats.org/drawingml/2006/table">
            <a:tbl>
              <a:tblPr firstRow="1" firstCol="1" bandRow="1">
                <a:tableStyleId>{5C22544A-7EE6-4342-B048-85BDC9FD1C3A}</a:tableStyleId>
              </a:tblPr>
              <a:tblGrid>
                <a:gridCol w="293370">
                  <a:extLst>
                    <a:ext uri="{9D8B030D-6E8A-4147-A177-3AD203B41FA5}">
                      <a16:colId xmlns:a16="http://schemas.microsoft.com/office/drawing/2014/main" val="20000"/>
                    </a:ext>
                  </a:extLst>
                </a:gridCol>
                <a:gridCol w="681355">
                  <a:extLst>
                    <a:ext uri="{9D8B030D-6E8A-4147-A177-3AD203B41FA5}">
                      <a16:colId xmlns:a16="http://schemas.microsoft.com/office/drawing/2014/main" val="20001"/>
                    </a:ext>
                  </a:extLst>
                </a:gridCol>
                <a:gridCol w="225425">
                  <a:extLst>
                    <a:ext uri="{9D8B030D-6E8A-4147-A177-3AD203B41FA5}">
                      <a16:colId xmlns:a16="http://schemas.microsoft.com/office/drawing/2014/main" val="20002"/>
                    </a:ext>
                  </a:extLst>
                </a:gridCol>
                <a:gridCol w="225425">
                  <a:extLst>
                    <a:ext uri="{9D8B030D-6E8A-4147-A177-3AD203B41FA5}">
                      <a16:colId xmlns:a16="http://schemas.microsoft.com/office/drawing/2014/main" val="20003"/>
                    </a:ext>
                  </a:extLst>
                </a:gridCol>
                <a:gridCol w="224790">
                  <a:extLst>
                    <a:ext uri="{9D8B030D-6E8A-4147-A177-3AD203B41FA5}">
                      <a16:colId xmlns:a16="http://schemas.microsoft.com/office/drawing/2014/main" val="20004"/>
                    </a:ext>
                  </a:extLst>
                </a:gridCol>
                <a:gridCol w="224790">
                  <a:extLst>
                    <a:ext uri="{9D8B030D-6E8A-4147-A177-3AD203B41FA5}">
                      <a16:colId xmlns:a16="http://schemas.microsoft.com/office/drawing/2014/main" val="20005"/>
                    </a:ext>
                  </a:extLst>
                </a:gridCol>
                <a:gridCol w="224790">
                  <a:extLst>
                    <a:ext uri="{9D8B030D-6E8A-4147-A177-3AD203B41FA5}">
                      <a16:colId xmlns:a16="http://schemas.microsoft.com/office/drawing/2014/main" val="20006"/>
                    </a:ext>
                  </a:extLst>
                </a:gridCol>
                <a:gridCol w="224790">
                  <a:extLst>
                    <a:ext uri="{9D8B030D-6E8A-4147-A177-3AD203B41FA5}">
                      <a16:colId xmlns:a16="http://schemas.microsoft.com/office/drawing/2014/main" val="20007"/>
                    </a:ext>
                  </a:extLst>
                </a:gridCol>
                <a:gridCol w="224790">
                  <a:extLst>
                    <a:ext uri="{9D8B030D-6E8A-4147-A177-3AD203B41FA5}">
                      <a16:colId xmlns:a16="http://schemas.microsoft.com/office/drawing/2014/main" val="20008"/>
                    </a:ext>
                  </a:extLst>
                </a:gridCol>
                <a:gridCol w="224790">
                  <a:extLst>
                    <a:ext uri="{9D8B030D-6E8A-4147-A177-3AD203B41FA5}">
                      <a16:colId xmlns:a16="http://schemas.microsoft.com/office/drawing/2014/main" val="20009"/>
                    </a:ext>
                  </a:extLst>
                </a:gridCol>
                <a:gridCol w="224790">
                  <a:extLst>
                    <a:ext uri="{9D8B030D-6E8A-4147-A177-3AD203B41FA5}">
                      <a16:colId xmlns:a16="http://schemas.microsoft.com/office/drawing/2014/main" val="20010"/>
                    </a:ext>
                  </a:extLst>
                </a:gridCol>
                <a:gridCol w="224790">
                  <a:extLst>
                    <a:ext uri="{9D8B030D-6E8A-4147-A177-3AD203B41FA5}">
                      <a16:colId xmlns:a16="http://schemas.microsoft.com/office/drawing/2014/main" val="20011"/>
                    </a:ext>
                  </a:extLst>
                </a:gridCol>
                <a:gridCol w="224790">
                  <a:extLst>
                    <a:ext uri="{9D8B030D-6E8A-4147-A177-3AD203B41FA5}">
                      <a16:colId xmlns:a16="http://schemas.microsoft.com/office/drawing/2014/main" val="20012"/>
                    </a:ext>
                  </a:extLst>
                </a:gridCol>
                <a:gridCol w="224790">
                  <a:extLst>
                    <a:ext uri="{9D8B030D-6E8A-4147-A177-3AD203B41FA5}">
                      <a16:colId xmlns:a16="http://schemas.microsoft.com/office/drawing/2014/main" val="20013"/>
                    </a:ext>
                  </a:extLst>
                </a:gridCol>
                <a:gridCol w="206375">
                  <a:extLst>
                    <a:ext uri="{9D8B030D-6E8A-4147-A177-3AD203B41FA5}">
                      <a16:colId xmlns:a16="http://schemas.microsoft.com/office/drawing/2014/main" val="20014"/>
                    </a:ext>
                  </a:extLst>
                </a:gridCol>
                <a:gridCol w="230505">
                  <a:extLst>
                    <a:ext uri="{9D8B030D-6E8A-4147-A177-3AD203B41FA5}">
                      <a16:colId xmlns:a16="http://schemas.microsoft.com/office/drawing/2014/main" val="20015"/>
                    </a:ext>
                  </a:extLst>
                </a:gridCol>
                <a:gridCol w="206375">
                  <a:extLst>
                    <a:ext uri="{9D8B030D-6E8A-4147-A177-3AD203B41FA5}">
                      <a16:colId xmlns:a16="http://schemas.microsoft.com/office/drawing/2014/main" val="20016"/>
                    </a:ext>
                  </a:extLst>
                </a:gridCol>
                <a:gridCol w="206375">
                  <a:extLst>
                    <a:ext uri="{9D8B030D-6E8A-4147-A177-3AD203B41FA5}">
                      <a16:colId xmlns:a16="http://schemas.microsoft.com/office/drawing/2014/main" val="20017"/>
                    </a:ext>
                  </a:extLst>
                </a:gridCol>
                <a:gridCol w="206375">
                  <a:extLst>
                    <a:ext uri="{9D8B030D-6E8A-4147-A177-3AD203B41FA5}">
                      <a16:colId xmlns:a16="http://schemas.microsoft.com/office/drawing/2014/main" val="20018"/>
                    </a:ext>
                  </a:extLst>
                </a:gridCol>
                <a:gridCol w="206375">
                  <a:extLst>
                    <a:ext uri="{9D8B030D-6E8A-4147-A177-3AD203B41FA5}">
                      <a16:colId xmlns:a16="http://schemas.microsoft.com/office/drawing/2014/main" val="20019"/>
                    </a:ext>
                  </a:extLst>
                </a:gridCol>
                <a:gridCol w="426085">
                  <a:extLst>
                    <a:ext uri="{9D8B030D-6E8A-4147-A177-3AD203B41FA5}">
                      <a16:colId xmlns:a16="http://schemas.microsoft.com/office/drawing/2014/main" val="20020"/>
                    </a:ext>
                  </a:extLst>
                </a:gridCol>
                <a:gridCol w="418465">
                  <a:extLst>
                    <a:ext uri="{9D8B030D-6E8A-4147-A177-3AD203B41FA5}">
                      <a16:colId xmlns:a16="http://schemas.microsoft.com/office/drawing/2014/main" val="20021"/>
                    </a:ext>
                  </a:extLst>
                </a:gridCol>
                <a:gridCol w="504825">
                  <a:extLst>
                    <a:ext uri="{9D8B030D-6E8A-4147-A177-3AD203B41FA5}">
                      <a16:colId xmlns:a16="http://schemas.microsoft.com/office/drawing/2014/main" val="20022"/>
                    </a:ext>
                  </a:extLst>
                </a:gridCol>
              </a:tblGrid>
              <a:tr h="222250">
                <a:tc>
                  <a:txBody>
                    <a:bodyPr/>
                    <a:lstStyle/>
                    <a:p>
                      <a:endParaRPr lang="en-US" sz="1000" dirty="0">
                        <a:effectLst/>
                        <a:latin typeface="Calibri"/>
                      </a:endParaRPr>
                    </a:p>
                  </a:txBody>
                  <a:tcPr marL="68580" marR="68580" marT="0" marB="0" anchor="ctr"/>
                </a:tc>
                <a:tc>
                  <a:txBody>
                    <a:bodyPr/>
                    <a:lstStyle/>
                    <a:p>
                      <a:endParaRPr lang="en-US" sz="1000">
                        <a:effectLst/>
                        <a:latin typeface="Calibri"/>
                      </a:endParaRPr>
                    </a:p>
                  </a:txBody>
                  <a:tcPr marL="68580" marR="68580" marT="0" marB="0" anchor="ctr"/>
                </a:tc>
                <a:tc gridSpan="3">
                  <a:txBody>
                    <a:bodyPr/>
                    <a:lstStyle/>
                    <a:p>
                      <a:pPr marL="0" marR="0">
                        <a:lnSpc>
                          <a:spcPct val="115000"/>
                        </a:lnSpc>
                        <a:spcBef>
                          <a:spcPts val="0"/>
                        </a:spcBef>
                        <a:spcAft>
                          <a:spcPts val="0"/>
                        </a:spcAft>
                      </a:pPr>
                      <a:r>
                        <a:rPr lang="en-US" sz="500">
                          <a:effectLst/>
                        </a:rPr>
                        <a:t>Imper.</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800">
                          <a:effectLst/>
                        </a:rPr>
                        <a:t>BEST</a:t>
                      </a:r>
                      <a:br>
                        <a:rPr lang="en-US" sz="800">
                          <a:effectLst/>
                        </a:rPr>
                      </a:br>
                      <a:r>
                        <a:rPr lang="en-US" sz="800">
                          <a:effectLst/>
                        </a:rPr>
                        <a:t>MARK</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700">
                          <a:effectLst/>
                        </a:rPr>
                        <a:t>Jumps Tied Ht</a:t>
                      </a:r>
                      <a:endParaRPr lang="en-US" sz="1100">
                        <a:effectLst/>
                        <a:latin typeface="Calibri"/>
                        <a:ea typeface="Calibri"/>
                        <a:cs typeface="Times New Roman"/>
                      </a:endParaRPr>
                    </a:p>
                  </a:txBody>
                  <a:tcPr marL="68580" marR="68580" marT="0" marB="0" anchor="ctr"/>
                </a:tc>
                <a:tc rowSpan="2">
                  <a:txBody>
                    <a:bodyPr/>
                    <a:lstStyle/>
                    <a:p>
                      <a:pPr marL="0" marR="0" algn="ctr">
                        <a:lnSpc>
                          <a:spcPct val="115000"/>
                        </a:lnSpc>
                        <a:spcBef>
                          <a:spcPts val="0"/>
                        </a:spcBef>
                        <a:spcAft>
                          <a:spcPts val="1000"/>
                        </a:spcAft>
                      </a:pPr>
                      <a:r>
                        <a:rPr lang="en-US" sz="900">
                          <a:effectLst/>
                        </a:rPr>
                        <a:t> </a:t>
                      </a:r>
                      <a:endParaRPr lang="en-US" sz="1100">
                        <a:effectLst/>
                      </a:endParaRPr>
                    </a:p>
                    <a:p>
                      <a:pPr marL="0" marR="0" algn="ctr">
                        <a:lnSpc>
                          <a:spcPct val="115000"/>
                        </a:lnSpc>
                        <a:spcBef>
                          <a:spcPts val="0"/>
                        </a:spcBef>
                        <a:spcAft>
                          <a:spcPts val="1000"/>
                        </a:spcAft>
                      </a:pPr>
                      <a:r>
                        <a:rPr lang="en-US" sz="900">
                          <a:effectLst/>
                        </a:rPr>
                        <a:t>PLACE</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66065">
                <a:tc>
                  <a:txBody>
                    <a:bodyPr/>
                    <a:lstStyle/>
                    <a:p>
                      <a:pPr marL="0" marR="0" algn="ctr">
                        <a:lnSpc>
                          <a:spcPct val="115000"/>
                        </a:lnSpc>
                        <a:spcBef>
                          <a:spcPts val="0"/>
                        </a:spcBef>
                        <a:spcAft>
                          <a:spcPts val="0"/>
                        </a:spcAft>
                      </a:pPr>
                      <a:r>
                        <a:rPr lang="en-US" sz="800">
                          <a:effectLst/>
                        </a:rPr>
                        <a:t>Bib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Name</a:t>
                      </a:r>
                      <a:endParaRPr lang="en-US" sz="1100" dirty="0">
                        <a:effectLst/>
                        <a:latin typeface="Calibri"/>
                        <a:ea typeface="Calibri"/>
                        <a:cs typeface="Times New Roman"/>
                      </a:endParaRPr>
                    </a:p>
                  </a:txBody>
                  <a:tcPr marL="68580" marR="68580" marT="0" marB="0" anchor="ctr"/>
                </a:tc>
                <a:tc gridSpan="3">
                  <a:txBody>
                    <a:bodyPr/>
                    <a:lstStyle/>
                    <a:p>
                      <a:pPr marL="0" marR="0">
                        <a:lnSpc>
                          <a:spcPct val="115000"/>
                        </a:lnSpc>
                        <a:spcBef>
                          <a:spcPts val="0"/>
                        </a:spcBef>
                        <a:spcAft>
                          <a:spcPts val="0"/>
                        </a:spcAft>
                      </a:pPr>
                      <a:r>
                        <a:rPr lang="en-US" sz="500">
                          <a:effectLst/>
                        </a:rPr>
                        <a:t>Metric</a:t>
                      </a:r>
                      <a:endParaRPr lang="en-US" sz="1100">
                        <a:effectLst/>
                      </a:endParaRPr>
                    </a:p>
                    <a:p>
                      <a:pPr marL="0" marR="0">
                        <a:lnSpc>
                          <a:spcPct val="115000"/>
                        </a:lnSpc>
                        <a:spcBef>
                          <a:spcPts val="0"/>
                        </a:spcBef>
                        <a:spcAft>
                          <a:spcPts val="0"/>
                        </a:spcAft>
                      </a:pPr>
                      <a:r>
                        <a:rPr lang="en-US" sz="1000">
                          <a:effectLst/>
                        </a:rPr>
                        <a:t>  3.30</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3.45</a:t>
                      </a:r>
                      <a:endParaRPr lang="en-US" sz="110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3.60</a:t>
                      </a:r>
                      <a:endParaRPr lang="en-US" sz="110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3.70</a:t>
                      </a:r>
                      <a:endParaRPr lang="en-US" sz="110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3.80</a:t>
                      </a:r>
                      <a:endParaRPr lang="en-US" sz="110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a:effectLst/>
                        </a:rPr>
                        <a:t>3.90</a:t>
                      </a:r>
                      <a:endParaRPr lang="en-US" sz="110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a:effectLst/>
                        </a:rPr>
                        <a:t>Total Misses</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val="10001"/>
                  </a:ext>
                </a:extLst>
              </a:tr>
              <a:tr h="291465">
                <a:tc>
                  <a:txBody>
                    <a:bodyPr/>
                    <a:lstStyle/>
                    <a:p>
                      <a:pPr marL="0" marR="0" algn="ctr">
                        <a:lnSpc>
                          <a:spcPct val="115000"/>
                        </a:lnSpc>
                        <a:spcBef>
                          <a:spcPts val="0"/>
                        </a:spcBef>
                        <a:spcAft>
                          <a:spcPts val="0"/>
                        </a:spcAft>
                      </a:pPr>
                      <a:r>
                        <a:rPr lang="en-US" sz="1000">
                          <a:effectLst/>
                        </a:rPr>
                        <a:t>1</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Adams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O</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3.70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 /1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52095">
                <a:tc>
                  <a:txBody>
                    <a:bodyPr/>
                    <a:lstStyle/>
                    <a:p>
                      <a:pPr marL="0" marR="0" algn="ctr">
                        <a:lnSpc>
                          <a:spcPct val="115000"/>
                        </a:lnSpc>
                        <a:spcBef>
                          <a:spcPts val="0"/>
                        </a:spcBef>
                        <a:spcAft>
                          <a:spcPts val="0"/>
                        </a:spcAft>
                      </a:pPr>
                      <a:r>
                        <a:rPr lang="en-US" sz="1000">
                          <a:effectLst/>
                        </a:rPr>
                        <a:t>2</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Bradley</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O</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3.60</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 / 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13055">
                <a:tc>
                  <a:txBody>
                    <a:bodyPr/>
                    <a:lstStyle/>
                    <a:p>
                      <a:pPr marL="0" marR="0" algn="ctr">
                        <a:lnSpc>
                          <a:spcPct val="115000"/>
                        </a:lnSpc>
                        <a:spcBef>
                          <a:spcPts val="0"/>
                        </a:spcBef>
                        <a:spcAft>
                          <a:spcPts val="0"/>
                        </a:spcAft>
                      </a:pPr>
                      <a:r>
                        <a:rPr lang="en-US" sz="1000">
                          <a:effectLst/>
                        </a:rPr>
                        <a:t>3</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Crane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3.80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91465">
                <a:tc>
                  <a:txBody>
                    <a:bodyPr/>
                    <a:lstStyle/>
                    <a:p>
                      <a:pPr marL="0" marR="0" algn="ctr">
                        <a:lnSpc>
                          <a:spcPct val="115000"/>
                        </a:lnSpc>
                        <a:spcBef>
                          <a:spcPts val="0"/>
                        </a:spcBef>
                        <a:spcAft>
                          <a:spcPts val="0"/>
                        </a:spcAft>
                      </a:pPr>
                      <a:r>
                        <a:rPr lang="en-US" sz="1000">
                          <a:effectLst/>
                        </a:rPr>
                        <a:t>4</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Douglas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N/H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91465">
                <a:tc>
                  <a:txBody>
                    <a:bodyPr/>
                    <a:lstStyle/>
                    <a:p>
                      <a:pPr marL="0" marR="0" algn="ctr">
                        <a:lnSpc>
                          <a:spcPct val="115000"/>
                        </a:lnSpc>
                        <a:spcBef>
                          <a:spcPts val="0"/>
                        </a:spcBef>
                        <a:spcAft>
                          <a:spcPts val="0"/>
                        </a:spcAft>
                      </a:pPr>
                      <a:r>
                        <a:rPr lang="en-US" sz="1000">
                          <a:effectLst/>
                        </a:rPr>
                        <a:t>5</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Edwards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3.70 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 / 1</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291465">
                <a:tc>
                  <a:txBody>
                    <a:bodyPr/>
                    <a:lstStyle/>
                    <a:p>
                      <a:pPr marL="0" marR="0" algn="ctr">
                        <a:lnSpc>
                          <a:spcPct val="115000"/>
                        </a:lnSpc>
                        <a:spcBef>
                          <a:spcPts val="0"/>
                        </a:spcBef>
                        <a:spcAft>
                          <a:spcPts val="0"/>
                        </a:spcAft>
                      </a:pPr>
                      <a:r>
                        <a:rPr lang="en-US" sz="1000">
                          <a:effectLst/>
                        </a:rPr>
                        <a:t>6</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Graham</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3.70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 / 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291465">
                <a:tc>
                  <a:txBody>
                    <a:bodyPr/>
                    <a:lstStyle/>
                    <a:p>
                      <a:pPr marL="0" marR="0" algn="ctr">
                        <a:lnSpc>
                          <a:spcPct val="115000"/>
                        </a:lnSpc>
                        <a:spcBef>
                          <a:spcPts val="0"/>
                        </a:spcBef>
                        <a:spcAft>
                          <a:spcPts val="0"/>
                        </a:spcAft>
                      </a:pPr>
                      <a:r>
                        <a:rPr lang="en-US" sz="1000">
                          <a:effectLst/>
                        </a:rPr>
                        <a:t>7</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Howe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3.60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 / 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 Tie</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291465">
                <a:tc>
                  <a:txBody>
                    <a:bodyPr/>
                    <a:lstStyle/>
                    <a:p>
                      <a:pPr marL="0" marR="0" algn="ctr">
                        <a:lnSpc>
                          <a:spcPct val="115000"/>
                        </a:lnSpc>
                        <a:spcBef>
                          <a:spcPts val="0"/>
                        </a:spcBef>
                        <a:spcAft>
                          <a:spcPts val="0"/>
                        </a:spcAft>
                      </a:pPr>
                      <a:r>
                        <a:rPr lang="en-US" sz="1000">
                          <a:effectLst/>
                        </a:rPr>
                        <a:t>8</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Irons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3.60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 / 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 Tie</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291465">
                <a:tc>
                  <a:txBody>
                    <a:bodyPr/>
                    <a:lstStyle/>
                    <a:p>
                      <a:pPr marL="0" marR="0" algn="ctr">
                        <a:lnSpc>
                          <a:spcPct val="115000"/>
                        </a:lnSpc>
                        <a:spcBef>
                          <a:spcPts val="0"/>
                        </a:spcBef>
                        <a:spcAft>
                          <a:spcPts val="0"/>
                        </a:spcAft>
                      </a:pPr>
                      <a:r>
                        <a:rPr lang="en-US" sz="1000">
                          <a:effectLst/>
                        </a:rPr>
                        <a:t>9</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a:effectLst/>
                        </a:rPr>
                        <a:t> Jackson</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X</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3.60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 / 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8</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pPr>
              <a:defRPr/>
            </a:pPr>
            <a:r>
              <a:rPr lang="en-US"/>
              <a:t>San Diego-Imperial Association OFFICIALS TRAINING</a:t>
            </a:r>
          </a:p>
        </p:txBody>
      </p:sp>
      <p:sp>
        <p:nvSpPr>
          <p:cNvPr id="7" name="Rectangle 6"/>
          <p:cNvSpPr/>
          <p:nvPr/>
        </p:nvSpPr>
        <p:spPr>
          <a:xfrm>
            <a:off x="457200" y="1295400"/>
            <a:ext cx="8229600" cy="2031325"/>
          </a:xfrm>
          <a:prstGeom prst="rect">
            <a:avLst/>
          </a:prstGeom>
        </p:spPr>
        <p:txBody>
          <a:bodyPr wrap="square">
            <a:spAutoFit/>
          </a:bodyPr>
          <a:lstStyle/>
          <a:p>
            <a:pPr lvl="0" algn="ctr"/>
            <a:r>
              <a:rPr lang="en-US" dirty="0"/>
              <a:t>X = Miss/Fail		O = Cleared	</a:t>
            </a:r>
            <a:r>
              <a:rPr lang="en-US"/>
              <a:t>	dash (-) </a:t>
            </a:r>
            <a:r>
              <a:rPr lang="en-US" dirty="0"/>
              <a:t>= Pass</a:t>
            </a:r>
          </a:p>
          <a:p>
            <a:pPr marL="182880" lvl="1"/>
            <a:r>
              <a:rPr lang="en-US" dirty="0"/>
              <a:t>NCAA and High School: Record a “P” for each attempt that is passed.  </a:t>
            </a:r>
          </a:p>
          <a:p>
            <a:pPr marL="502920" lvl="1" indent="-182880">
              <a:buFont typeface="Arial" pitchFamily="34" charset="0"/>
              <a:buChar char="•"/>
            </a:pPr>
            <a:r>
              <a:rPr lang="en-US" dirty="0"/>
              <a:t>Be sure to ask athlete if they are passing, the attempt or the height.</a:t>
            </a:r>
          </a:p>
          <a:p>
            <a:pPr marL="182880" lvl="1"/>
            <a:r>
              <a:rPr lang="en-US" dirty="0"/>
              <a:t>USATF - a pass is a pass of the height.</a:t>
            </a:r>
          </a:p>
          <a:p>
            <a:pPr marL="182880" lvl="1"/>
            <a:r>
              <a:rPr lang="en-US" dirty="0"/>
              <a:t>Places are determined by 1) fewest attempts at a height; 2) fewest total misses throughout the competition. </a:t>
            </a:r>
          </a:p>
          <a:p>
            <a:pPr marL="502920" lvl="1" indent="-182880">
              <a:buFont typeface="Arial" pitchFamily="34" charset="0"/>
              <a:buChar char="•"/>
            </a:pPr>
            <a:r>
              <a:rPr lang="en-US" dirty="0"/>
              <a:t>If the tie still remains for first place, the tying athletes must jump off. </a:t>
            </a:r>
          </a:p>
        </p:txBody>
      </p:sp>
      <p:sp>
        <p:nvSpPr>
          <p:cNvPr id="3" name="Slide Number Placeholder 2"/>
          <p:cNvSpPr>
            <a:spLocks noGrp="1"/>
          </p:cNvSpPr>
          <p:nvPr>
            <p:ph type="sldNum" sz="quarter" idx="12"/>
          </p:nvPr>
        </p:nvSpPr>
        <p:spPr/>
        <p:txBody>
          <a:bodyPr/>
          <a:lstStyle/>
          <a:p>
            <a:fld id="{189EB096-A0AD-41D8-B880-E8DDC3131332}" type="slidenum">
              <a:rPr lang="en-US" smtClean="0"/>
              <a:pPr/>
              <a:t>17</a:t>
            </a:fld>
            <a:endParaRPr lang="en-US"/>
          </a:p>
        </p:txBody>
      </p:sp>
      <p:sp>
        <p:nvSpPr>
          <p:cNvPr id="5" name="Date Placeholder 4"/>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165720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Off Procedures</a:t>
            </a:r>
          </a:p>
        </p:txBody>
      </p:sp>
      <p:sp>
        <p:nvSpPr>
          <p:cNvPr id="4" name="Footer Placeholder 3"/>
          <p:cNvSpPr>
            <a:spLocks noGrp="1"/>
          </p:cNvSpPr>
          <p:nvPr>
            <p:ph type="ftr" sz="quarter" idx="11"/>
          </p:nvPr>
        </p:nvSpPr>
        <p:spPr/>
        <p:txBody>
          <a:bodyPr/>
          <a:lstStyle/>
          <a:p>
            <a:r>
              <a:rPr lang="en-US"/>
              <a:t>San Diego-Imperial Association OFFICIALS TRAINING</a:t>
            </a:r>
          </a:p>
        </p:txBody>
      </p:sp>
      <p:sp>
        <p:nvSpPr>
          <p:cNvPr id="5" name="Slide Number Placeholder 4"/>
          <p:cNvSpPr>
            <a:spLocks noGrp="1"/>
          </p:cNvSpPr>
          <p:nvPr>
            <p:ph type="sldNum" sz="quarter" idx="12"/>
          </p:nvPr>
        </p:nvSpPr>
        <p:spPr/>
        <p:txBody>
          <a:bodyPr/>
          <a:lstStyle/>
          <a:p>
            <a:fld id="{189EB096-A0AD-41D8-B880-E8DDC3131332}" type="slidenum">
              <a:rPr lang="en-US" smtClean="0"/>
              <a:pPr/>
              <a:t>18</a:t>
            </a:fld>
            <a:endParaRPr lang="en-US"/>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520821858"/>
              </p:ext>
            </p:extLst>
          </p:nvPr>
        </p:nvGraphicFramePr>
        <p:xfrm>
          <a:off x="457200" y="1447800"/>
          <a:ext cx="4754880" cy="2387600"/>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tblGrid>
              <a:tr h="370840">
                <a:tc>
                  <a:txBody>
                    <a:bodyPr/>
                    <a:lstStyle/>
                    <a:p>
                      <a:endParaRPr lang="en-US" dirty="0"/>
                    </a:p>
                  </a:txBody>
                  <a:tcPr marL="90428" marR="90428"/>
                </a:tc>
                <a:tc>
                  <a:txBody>
                    <a:bodyPr/>
                    <a:lstStyle/>
                    <a:p>
                      <a:pPr algn="ctr"/>
                      <a:r>
                        <a:rPr lang="en-US" dirty="0"/>
                        <a:t>Pole Vault</a:t>
                      </a:r>
                    </a:p>
                  </a:txBody>
                  <a:tcPr marL="90428" marR="90428"/>
                </a:tc>
                <a:tc>
                  <a:txBody>
                    <a:bodyPr/>
                    <a:lstStyle/>
                    <a:p>
                      <a:pPr algn="ctr"/>
                      <a:endParaRPr lang="en-US" dirty="0"/>
                    </a:p>
                  </a:txBody>
                  <a:tcPr marL="90428" marR="90428"/>
                </a:tc>
                <a:tc>
                  <a:txBody>
                    <a:bodyPr/>
                    <a:lstStyle/>
                    <a:p>
                      <a:pPr algn="ctr"/>
                      <a:endParaRPr lang="en-US" dirty="0"/>
                    </a:p>
                  </a:txBody>
                  <a:tcPr marL="90428" marR="90428"/>
                </a:tc>
                <a:extLst>
                  <a:ext uri="{0D108BD9-81ED-4DB2-BD59-A6C34878D82A}">
                    <a16:rowId xmlns:a16="http://schemas.microsoft.com/office/drawing/2014/main" val="10000"/>
                  </a:ext>
                </a:extLst>
              </a:tr>
              <a:tr h="370840">
                <a:tc>
                  <a:txBody>
                    <a:bodyPr/>
                    <a:lstStyle/>
                    <a:p>
                      <a:pPr algn="l"/>
                      <a:endParaRPr lang="en-US" dirty="0"/>
                    </a:p>
                  </a:txBody>
                  <a:tcPr marL="90428" marR="90428"/>
                </a:tc>
                <a:tc>
                  <a:txBody>
                    <a:bodyPr/>
                    <a:lstStyle/>
                    <a:p>
                      <a:pPr algn="ctr"/>
                      <a:r>
                        <a:rPr lang="en-US" sz="1600" dirty="0"/>
                        <a:t>IAAF/</a:t>
                      </a:r>
                    </a:p>
                    <a:p>
                      <a:pPr algn="ctr"/>
                      <a:r>
                        <a:rPr lang="en-US" sz="1600" dirty="0"/>
                        <a:t>USATF</a:t>
                      </a:r>
                    </a:p>
                  </a:txBody>
                  <a:tcPr marL="90428" marR="90428" anchor="ctr"/>
                </a:tc>
                <a:tc>
                  <a:txBody>
                    <a:bodyPr/>
                    <a:lstStyle/>
                    <a:p>
                      <a:pPr algn="ctr"/>
                      <a:r>
                        <a:rPr lang="en-US" sz="1800" dirty="0"/>
                        <a:t>NCAA</a:t>
                      </a:r>
                    </a:p>
                  </a:txBody>
                  <a:tcPr marL="90428" marR="90428"/>
                </a:tc>
                <a:tc>
                  <a:txBody>
                    <a:bodyPr/>
                    <a:lstStyle/>
                    <a:p>
                      <a:pPr algn="ctr"/>
                      <a:r>
                        <a:rPr lang="en-US" sz="1600" dirty="0"/>
                        <a:t>High</a:t>
                      </a:r>
                      <a:r>
                        <a:rPr lang="en-US" sz="1600" baseline="0" dirty="0"/>
                        <a:t> School</a:t>
                      </a:r>
                      <a:endParaRPr lang="en-US" sz="1600" dirty="0"/>
                    </a:p>
                  </a:txBody>
                  <a:tcPr marL="90428" marR="90428" anchor="ctr"/>
                </a:tc>
                <a:extLst>
                  <a:ext uri="{0D108BD9-81ED-4DB2-BD59-A6C34878D82A}">
                    <a16:rowId xmlns:a16="http://schemas.microsoft.com/office/drawing/2014/main" val="10001"/>
                  </a:ext>
                </a:extLst>
              </a:tr>
              <a:tr h="731520">
                <a:tc>
                  <a:txBody>
                    <a:bodyPr/>
                    <a:lstStyle/>
                    <a:p>
                      <a:pPr marL="0"/>
                      <a:r>
                        <a:rPr lang="en-US" dirty="0"/>
                        <a:t>Starting Height</a:t>
                      </a:r>
                    </a:p>
                  </a:txBody>
                  <a:tcPr marL="90428" marR="90428"/>
                </a:tc>
                <a:tc>
                  <a:txBody>
                    <a:bodyPr/>
                    <a:lstStyle/>
                    <a:p>
                      <a:pPr marL="0" algn="l"/>
                      <a:r>
                        <a:rPr lang="en-US" sz="1600" dirty="0"/>
                        <a:t>Next</a:t>
                      </a:r>
                      <a:r>
                        <a:rPr lang="en-US" sz="1600" baseline="0" dirty="0"/>
                        <a:t> ht. in progression above tie</a:t>
                      </a:r>
                      <a:endParaRPr lang="en-US" sz="1600" dirty="0"/>
                    </a:p>
                  </a:txBody>
                  <a:tcPr marL="90428" marR="90428"/>
                </a:tc>
                <a:tc>
                  <a:txBody>
                    <a:bodyPr/>
                    <a:lstStyle/>
                    <a:p>
                      <a:pPr marL="0" algn="l"/>
                      <a:r>
                        <a:rPr lang="en-US" sz="1600" dirty="0"/>
                        <a:t>Next</a:t>
                      </a:r>
                      <a:r>
                        <a:rPr lang="en-US" sz="1600" baseline="0" dirty="0"/>
                        <a:t> ht. (cleared) in progression above tie</a:t>
                      </a:r>
                      <a:endParaRPr lang="en-US" sz="1600" dirty="0"/>
                    </a:p>
                  </a:txBody>
                  <a:tcPr marL="90428" marR="904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Lowest final failing  ht. </a:t>
                      </a:r>
                    </a:p>
                  </a:txBody>
                  <a:tcPr marL="90428" marR="90428"/>
                </a:tc>
                <a:extLst>
                  <a:ext uri="{0D108BD9-81ED-4DB2-BD59-A6C34878D82A}">
                    <a16:rowId xmlns:a16="http://schemas.microsoft.com/office/drawing/2014/main" val="10002"/>
                  </a:ext>
                </a:extLst>
              </a:tr>
              <a:tr h="370840">
                <a:tc>
                  <a:txBody>
                    <a:bodyPr/>
                    <a:lstStyle/>
                    <a:p>
                      <a:pPr marL="0"/>
                      <a:r>
                        <a:rPr lang="en-US" dirty="0"/>
                        <a:t>Increment</a:t>
                      </a:r>
                    </a:p>
                  </a:txBody>
                  <a:tcPr marL="90428" marR="90428"/>
                </a:tc>
                <a:tc>
                  <a:txBody>
                    <a:bodyPr/>
                    <a:lstStyle/>
                    <a:p>
                      <a:pPr algn="ctr"/>
                      <a:r>
                        <a:rPr lang="en-US" dirty="0"/>
                        <a:t>5 cm</a:t>
                      </a:r>
                    </a:p>
                  </a:txBody>
                  <a:tcPr marL="90428" marR="90428"/>
                </a:tc>
                <a:tc>
                  <a:txBody>
                    <a:bodyPr/>
                    <a:lstStyle/>
                    <a:p>
                      <a:pPr algn="ctr"/>
                      <a:r>
                        <a:rPr lang="en-US" dirty="0"/>
                        <a:t>5 cm</a:t>
                      </a:r>
                    </a:p>
                  </a:txBody>
                  <a:tcPr marL="90428" marR="90428"/>
                </a:tc>
                <a:tc>
                  <a:txBody>
                    <a:bodyPr/>
                    <a:lstStyle/>
                    <a:p>
                      <a:pPr marL="0"/>
                      <a:r>
                        <a:rPr lang="en-US" dirty="0"/>
                        <a:t>3 inches</a:t>
                      </a:r>
                    </a:p>
                  </a:txBody>
                  <a:tcPr marL="90428" marR="90428"/>
                </a:tc>
                <a:extLst>
                  <a:ext uri="{0D108BD9-81ED-4DB2-BD59-A6C34878D82A}">
                    <a16:rowId xmlns:a16="http://schemas.microsoft.com/office/drawing/2014/main" val="10003"/>
                  </a:ext>
                </a:extLst>
              </a:tr>
            </a:tbl>
          </a:graphicData>
        </a:graphic>
      </p:graphicFrame>
      <p:sp>
        <p:nvSpPr>
          <p:cNvPr id="3" name="Date Placeholder 2"/>
          <p:cNvSpPr>
            <a:spLocks noGrp="1"/>
          </p:cNvSpPr>
          <p:nvPr>
            <p:ph type="dt" sz="half" idx="10"/>
          </p:nvPr>
        </p:nvSpPr>
        <p:spPr/>
        <p:txBody>
          <a:bodyPr/>
          <a:lstStyle/>
          <a:p>
            <a:r>
              <a:rPr lang="en-US"/>
              <a:t>1/24/2022- Input from John Lilygren and Dennis Boyle</a:t>
            </a:r>
          </a:p>
        </p:txBody>
      </p:sp>
      <p:graphicFrame>
        <p:nvGraphicFramePr>
          <p:cNvPr id="7" name="Table 6"/>
          <p:cNvGraphicFramePr>
            <a:graphicFrameLocks noGrp="1"/>
          </p:cNvGraphicFramePr>
          <p:nvPr>
            <p:extLst>
              <p:ext uri="{D42A27DB-BD31-4B8C-83A1-F6EECF244321}">
                <p14:modId xmlns:p14="http://schemas.microsoft.com/office/powerpoint/2010/main" val="2388850640"/>
              </p:ext>
            </p:extLst>
          </p:nvPr>
        </p:nvGraphicFramePr>
        <p:xfrm>
          <a:off x="457200" y="3733800"/>
          <a:ext cx="8229603" cy="1286240"/>
        </p:xfrm>
        <a:graphic>
          <a:graphicData uri="http://schemas.openxmlformats.org/drawingml/2006/table">
            <a:tbl>
              <a:tblPr firstRow="1" firstCol="1" lastRow="1" lastCol="1" bandRow="1" bandCol="1">
                <a:tableStyleId>{5C22544A-7EE6-4342-B048-85BDC9FD1C3A}</a:tableStyleId>
              </a:tblPr>
              <a:tblGrid>
                <a:gridCol w="877754">
                  <a:extLst>
                    <a:ext uri="{9D8B030D-6E8A-4147-A177-3AD203B41FA5}">
                      <a16:colId xmlns:a16="http://schemas.microsoft.com/office/drawing/2014/main" val="20000"/>
                    </a:ext>
                  </a:extLst>
                </a:gridCol>
                <a:gridCol w="666540">
                  <a:extLst>
                    <a:ext uri="{9D8B030D-6E8A-4147-A177-3AD203B41FA5}">
                      <a16:colId xmlns:a16="http://schemas.microsoft.com/office/drawing/2014/main" val="20001"/>
                    </a:ext>
                  </a:extLst>
                </a:gridCol>
                <a:gridCol w="877058">
                  <a:extLst>
                    <a:ext uri="{9D8B030D-6E8A-4147-A177-3AD203B41FA5}">
                      <a16:colId xmlns:a16="http://schemas.microsoft.com/office/drawing/2014/main" val="20002"/>
                    </a:ext>
                  </a:extLst>
                </a:gridCol>
                <a:gridCol w="620785">
                  <a:extLst>
                    <a:ext uri="{9D8B030D-6E8A-4147-A177-3AD203B41FA5}">
                      <a16:colId xmlns:a16="http://schemas.microsoft.com/office/drawing/2014/main" val="20003"/>
                    </a:ext>
                  </a:extLst>
                </a:gridCol>
                <a:gridCol w="705997">
                  <a:extLst>
                    <a:ext uri="{9D8B030D-6E8A-4147-A177-3AD203B41FA5}">
                      <a16:colId xmlns:a16="http://schemas.microsoft.com/office/drawing/2014/main" val="20004"/>
                    </a:ext>
                  </a:extLst>
                </a:gridCol>
                <a:gridCol w="671466">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522990">
                  <a:extLst>
                    <a:ext uri="{9D8B030D-6E8A-4147-A177-3AD203B41FA5}">
                      <a16:colId xmlns:a16="http://schemas.microsoft.com/office/drawing/2014/main" val="20007"/>
                    </a:ext>
                  </a:extLst>
                </a:gridCol>
                <a:gridCol w="668271">
                  <a:extLst>
                    <a:ext uri="{9D8B030D-6E8A-4147-A177-3AD203B41FA5}">
                      <a16:colId xmlns:a16="http://schemas.microsoft.com/office/drawing/2014/main" val="20008"/>
                    </a:ext>
                  </a:extLst>
                </a:gridCol>
                <a:gridCol w="668271">
                  <a:extLst>
                    <a:ext uri="{9D8B030D-6E8A-4147-A177-3AD203B41FA5}">
                      <a16:colId xmlns:a16="http://schemas.microsoft.com/office/drawing/2014/main" val="20009"/>
                    </a:ext>
                  </a:extLst>
                </a:gridCol>
                <a:gridCol w="668271">
                  <a:extLst>
                    <a:ext uri="{9D8B030D-6E8A-4147-A177-3AD203B41FA5}">
                      <a16:colId xmlns:a16="http://schemas.microsoft.com/office/drawing/2014/main" val="20010"/>
                    </a:ext>
                  </a:extLst>
                </a:gridCol>
                <a:gridCol w="672600">
                  <a:extLst>
                    <a:ext uri="{9D8B030D-6E8A-4147-A177-3AD203B41FA5}">
                      <a16:colId xmlns:a16="http://schemas.microsoft.com/office/drawing/2014/main" val="20011"/>
                    </a:ext>
                  </a:extLst>
                </a:gridCol>
              </a:tblGrid>
              <a:tr h="184168">
                <a:tc gridSpan="12">
                  <a:txBody>
                    <a:bodyPr/>
                    <a:lstStyle/>
                    <a:p>
                      <a:pPr marL="0" marR="0" algn="ctr">
                        <a:spcBef>
                          <a:spcPts val="0"/>
                        </a:spcBef>
                        <a:spcAft>
                          <a:spcPts val="0"/>
                        </a:spcAft>
                        <a:tabLst>
                          <a:tab pos="2700020" algn="ctr"/>
                          <a:tab pos="5400040" algn="r"/>
                        </a:tabLst>
                      </a:pPr>
                      <a:r>
                        <a:rPr lang="en-US" sz="1200" kern="100" dirty="0">
                          <a:effectLst/>
                        </a:rPr>
                        <a:t>High School Pole </a:t>
                      </a:r>
                      <a:r>
                        <a:rPr lang="en-US" sz="1200" kern="100" dirty="0" err="1">
                          <a:effectLst/>
                        </a:rPr>
                        <a:t>VaultExample</a:t>
                      </a:r>
                      <a:endParaRPr lang="en-US" sz="1200" b="1" kern="100" dirty="0">
                        <a:effectLst/>
                        <a:latin typeface="Arial"/>
                        <a:ea typeface="MS Mincho"/>
                        <a:cs typeface="Times New Roman"/>
                      </a:endParaRPr>
                    </a:p>
                  </a:txBody>
                  <a:tcPr marL="75341" marR="7534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3032">
                <a:tc rowSpan="3">
                  <a:txBody>
                    <a:bodyPr/>
                    <a:lstStyle/>
                    <a:p>
                      <a:pPr marL="0" marR="0" algn="ctr">
                        <a:spcBef>
                          <a:spcPts val="0"/>
                        </a:spcBef>
                        <a:spcAft>
                          <a:spcPts val="600"/>
                        </a:spcAft>
                      </a:pPr>
                      <a:r>
                        <a:rPr lang="en-US" sz="1300" dirty="0">
                          <a:effectLst/>
                        </a:rPr>
                        <a:t>Athlete</a:t>
                      </a:r>
                      <a:endParaRPr lang="en-US" sz="1300" dirty="0">
                        <a:effectLst/>
                        <a:latin typeface="Times New Roman"/>
                        <a:ea typeface="Times New Roman"/>
                      </a:endParaRPr>
                    </a:p>
                  </a:txBody>
                  <a:tcPr marL="75341" marR="75341" marT="0" marB="0" anchor="b"/>
                </a:tc>
                <a:tc gridSpan="6">
                  <a:txBody>
                    <a:bodyPr/>
                    <a:lstStyle/>
                    <a:p>
                      <a:pPr marL="0" marR="0" algn="ctr">
                        <a:spcBef>
                          <a:spcPts val="0"/>
                        </a:spcBef>
                        <a:spcAft>
                          <a:spcPts val="600"/>
                        </a:spcAft>
                      </a:pPr>
                      <a:r>
                        <a:rPr lang="en-US" sz="1300">
                          <a:effectLst/>
                        </a:rPr>
                        <a:t>Height and Performance</a:t>
                      </a:r>
                      <a:endParaRPr lang="en-US" sz="1300">
                        <a:effectLst/>
                        <a:latin typeface="Times New Roman"/>
                        <a:ea typeface="Times New Roman"/>
                      </a:endParaRPr>
                    </a:p>
                  </a:txBody>
                  <a:tcPr marL="75341" marR="7534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spcBef>
                          <a:spcPts val="0"/>
                        </a:spcBef>
                        <a:spcAft>
                          <a:spcPts val="600"/>
                        </a:spcAft>
                      </a:pPr>
                      <a:r>
                        <a:rPr lang="en-US" sz="1300">
                          <a:effectLst/>
                        </a:rPr>
                        <a:t>Total Fails</a:t>
                      </a:r>
                      <a:endParaRPr lang="en-US" sz="1300">
                        <a:effectLst/>
                        <a:latin typeface="Times New Roman"/>
                        <a:ea typeface="Times New Roman"/>
                      </a:endParaRPr>
                    </a:p>
                  </a:txBody>
                  <a:tcPr marL="75341" marR="75341" marT="0" marB="0" anchor="b"/>
                </a:tc>
                <a:tc rowSpan="2" gridSpan="3">
                  <a:txBody>
                    <a:bodyPr/>
                    <a:lstStyle/>
                    <a:p>
                      <a:pPr marL="0" marR="0" algn="ctr">
                        <a:spcBef>
                          <a:spcPts val="0"/>
                        </a:spcBef>
                        <a:spcAft>
                          <a:spcPts val="600"/>
                        </a:spcAft>
                      </a:pPr>
                      <a:r>
                        <a:rPr lang="en-US" sz="1300">
                          <a:effectLst/>
                        </a:rPr>
                        <a:t>Jump Off</a:t>
                      </a:r>
                      <a:endParaRPr lang="en-US" sz="1300">
                        <a:effectLst/>
                        <a:latin typeface="Times New Roman"/>
                        <a:ea typeface="Times New Roman"/>
                      </a:endParaRPr>
                    </a:p>
                  </a:txBody>
                  <a:tcPr marL="75341" marR="75341" marT="0" marB="0" anchor="b"/>
                </a:tc>
                <a:tc rowSpan="2" hMerge="1">
                  <a:txBody>
                    <a:bodyPr/>
                    <a:lstStyle/>
                    <a:p>
                      <a:endParaRPr lang="en-US"/>
                    </a:p>
                  </a:txBody>
                  <a:tcPr/>
                </a:tc>
                <a:tc rowSpan="2" hMerge="1">
                  <a:txBody>
                    <a:bodyPr/>
                    <a:lstStyle/>
                    <a:p>
                      <a:endParaRPr lang="en-US"/>
                    </a:p>
                  </a:txBody>
                  <a:tcPr/>
                </a:tc>
                <a:tc rowSpan="3">
                  <a:txBody>
                    <a:bodyPr/>
                    <a:lstStyle/>
                    <a:p>
                      <a:pPr marL="0" marR="0" algn="ctr">
                        <a:spcBef>
                          <a:spcPts val="0"/>
                        </a:spcBef>
                        <a:spcAft>
                          <a:spcPts val="600"/>
                        </a:spcAft>
                      </a:pPr>
                      <a:r>
                        <a:rPr lang="en-US" sz="1300">
                          <a:effectLst/>
                        </a:rPr>
                        <a:t>Place</a:t>
                      </a:r>
                      <a:endParaRPr lang="en-US" sz="1300">
                        <a:effectLst/>
                        <a:latin typeface="Times New Roman"/>
                        <a:ea typeface="Times New Roman"/>
                      </a:endParaRPr>
                    </a:p>
                  </a:txBody>
                  <a:tcPr marL="75341" marR="75341" marT="0" marB="0" anchor="b"/>
                </a:tc>
                <a:extLst>
                  <a:ext uri="{0D108BD9-81ED-4DB2-BD59-A6C34878D82A}">
                    <a16:rowId xmlns:a16="http://schemas.microsoft.com/office/drawing/2014/main" val="10001"/>
                  </a:ext>
                </a:extLst>
              </a:tr>
              <a:tr h="0">
                <a:tc vMerge="1">
                  <a:txBody>
                    <a:bodyPr/>
                    <a:lstStyle/>
                    <a:p>
                      <a:endParaRPr lang="en-US"/>
                    </a:p>
                  </a:txBody>
                  <a:tcPr/>
                </a:tc>
                <a:tc rowSpan="2">
                  <a:txBody>
                    <a:bodyPr/>
                    <a:lstStyle/>
                    <a:p>
                      <a:pPr marL="0" marR="0" algn="ctr">
                        <a:spcBef>
                          <a:spcPts val="0"/>
                        </a:spcBef>
                        <a:spcAft>
                          <a:spcPts val="600"/>
                        </a:spcAft>
                      </a:pPr>
                      <a:r>
                        <a:rPr lang="en-US" sz="1300" dirty="0">
                          <a:effectLst/>
                        </a:rPr>
                        <a:t>17’ 10”</a:t>
                      </a:r>
                      <a:endParaRPr lang="en-US" sz="1300" dirty="0">
                        <a:effectLst/>
                        <a:latin typeface="Times New Roman"/>
                        <a:ea typeface="Times New Roman"/>
                      </a:endParaRPr>
                    </a:p>
                  </a:txBody>
                  <a:tcPr marL="75341" marR="75341" marT="0" marB="0" anchor="ctr"/>
                </a:tc>
                <a:tc rowSpan="2">
                  <a:txBody>
                    <a:bodyPr/>
                    <a:lstStyle/>
                    <a:p>
                      <a:r>
                        <a:rPr lang="en-US" sz="1300" dirty="0">
                          <a:effectLst/>
                        </a:rPr>
                        <a:t>18’1”</a:t>
                      </a:r>
                      <a:endParaRPr lang="en-US" dirty="0"/>
                    </a:p>
                  </a:txBody>
                  <a:tcPr marL="75341" marR="75341" marT="0" marB="0" anchor="ctr"/>
                </a:tc>
                <a:tc rowSpan="2">
                  <a:txBody>
                    <a:bodyPr/>
                    <a:lstStyle/>
                    <a:p>
                      <a:r>
                        <a:rPr lang="en-US" sz="1300" dirty="0">
                          <a:effectLst/>
                        </a:rPr>
                        <a:t>18’ 4”</a:t>
                      </a:r>
                      <a:endParaRPr lang="en-US" dirty="0"/>
                    </a:p>
                  </a:txBody>
                  <a:tcPr marL="75341" marR="75341" marT="0" marB="0" anchor="ctr"/>
                </a:tc>
                <a:tc rowSpan="2">
                  <a:txBody>
                    <a:bodyPr/>
                    <a:lstStyle/>
                    <a:p>
                      <a:r>
                        <a:rPr lang="en-US" sz="1300" dirty="0">
                          <a:effectLst/>
                        </a:rPr>
                        <a:t>18’ 7”</a:t>
                      </a:r>
                      <a:endParaRPr lang="en-US" dirty="0"/>
                    </a:p>
                  </a:txBody>
                  <a:tcPr marL="75341" marR="75341" marT="0" marB="0" anchor="ctr"/>
                </a:tc>
                <a:tc rowSpan="2">
                  <a:txBody>
                    <a:bodyPr/>
                    <a:lstStyle/>
                    <a:p>
                      <a:r>
                        <a:rPr lang="en-US" sz="1300" dirty="0">
                          <a:effectLst/>
                        </a:rPr>
                        <a:t>18’ 10”</a:t>
                      </a:r>
                      <a:endParaRPr lang="en-US" dirty="0"/>
                    </a:p>
                  </a:txBody>
                  <a:tcPr marL="75341" marR="75341" marT="0" marB="0" anchor="ctr"/>
                </a:tc>
                <a:tc rowSpan="2">
                  <a:txBody>
                    <a:bodyPr/>
                    <a:lstStyle/>
                    <a:p>
                      <a:r>
                        <a:rPr lang="en-US" sz="1300" dirty="0">
                          <a:effectLst/>
                        </a:rPr>
                        <a:t>19’ 1”</a:t>
                      </a:r>
                      <a:endParaRPr lang="en-US" dirty="0"/>
                    </a:p>
                  </a:txBody>
                  <a:tcPr marL="75341" marR="75341" marT="0" marB="0" anchor="ctr"/>
                </a:tc>
                <a:tc vMerge="1">
                  <a:txBody>
                    <a:bodyPr/>
                    <a:lstStyle/>
                    <a:p>
                      <a:endParaRPr lang="en-US"/>
                    </a:p>
                  </a:txBody>
                  <a:tcPr/>
                </a:tc>
                <a:tc gridSpan="3" vMerge="1">
                  <a:txBody>
                    <a:bodyPr/>
                    <a:lstStyle/>
                    <a:p>
                      <a:pPr marL="0" marR="0" algn="ctr">
                        <a:spcBef>
                          <a:spcPts val="0"/>
                        </a:spcBef>
                        <a:spcAft>
                          <a:spcPts val="600"/>
                        </a:spcAft>
                      </a:pPr>
                      <a:endParaRPr lang="en-US" sz="1300">
                        <a:effectLst/>
                        <a:latin typeface="Times New Roman"/>
                        <a:ea typeface="Times New Roman"/>
                      </a:endParaRPr>
                    </a:p>
                  </a:txBody>
                  <a:tcPr marL="75341" marR="75341" marT="0" marB="0" anchor="b"/>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6988726"/>
                  </a:ext>
                </a:extLst>
              </a:tr>
              <a:tr h="200910">
                <a:tc vMerge="1">
                  <a:txBody>
                    <a:bodyPr/>
                    <a:lstStyle/>
                    <a:p>
                      <a:endParaRPr lang="en-US"/>
                    </a:p>
                  </a:txBody>
                  <a:tcPr/>
                </a:tc>
                <a:tc vMerge="1">
                  <a:txBody>
                    <a:bodyPr/>
                    <a:lstStyle/>
                    <a:p>
                      <a:pPr marL="0" marR="0">
                        <a:spcBef>
                          <a:spcPts val="0"/>
                        </a:spcBef>
                        <a:spcAft>
                          <a:spcPts val="600"/>
                        </a:spcAft>
                      </a:pPr>
                      <a:r>
                        <a:rPr lang="en-US" sz="1300" dirty="0">
                          <a:effectLst/>
                        </a:rPr>
                        <a:t>8’9”</a:t>
                      </a:r>
                      <a:endParaRPr lang="en-US" sz="1300" dirty="0">
                        <a:effectLst/>
                        <a:latin typeface="Times New Roman"/>
                        <a:ea typeface="Times New Roman"/>
                      </a:endParaRPr>
                    </a:p>
                  </a:txBody>
                  <a:tcPr marL="75341" marR="75341" marT="0" marB="0" anchor="ctr"/>
                </a:tc>
                <a:tc vMerge="1">
                  <a:txBody>
                    <a:bodyPr/>
                    <a:lstStyle/>
                    <a:p>
                      <a:pPr marL="0" marR="0">
                        <a:spcBef>
                          <a:spcPts val="0"/>
                        </a:spcBef>
                        <a:spcAft>
                          <a:spcPts val="600"/>
                        </a:spcAft>
                      </a:pPr>
                      <a:r>
                        <a:rPr lang="en-US" sz="1300" dirty="0">
                          <a:effectLst/>
                        </a:rPr>
                        <a:t>9’</a:t>
                      </a:r>
                      <a:endParaRPr lang="en-US" sz="1300" dirty="0">
                        <a:effectLst/>
                        <a:latin typeface="Times New Roman"/>
                        <a:ea typeface="Times New Roman"/>
                      </a:endParaRPr>
                    </a:p>
                  </a:txBody>
                  <a:tcPr marL="75341" marR="75341" marT="0" marB="0" anchor="ctr"/>
                </a:tc>
                <a:tc vMerge="1">
                  <a:txBody>
                    <a:bodyPr/>
                    <a:lstStyle/>
                    <a:p>
                      <a:pPr marL="0" marR="0">
                        <a:spcBef>
                          <a:spcPts val="0"/>
                        </a:spcBef>
                        <a:spcAft>
                          <a:spcPts val="600"/>
                        </a:spcAft>
                      </a:pPr>
                      <a:r>
                        <a:rPr lang="en-US" sz="1300">
                          <a:effectLst/>
                        </a:rPr>
                        <a:t>6’ 2”</a:t>
                      </a:r>
                      <a:endParaRPr lang="en-US" sz="1300">
                        <a:effectLst/>
                        <a:latin typeface="Times New Roman"/>
                        <a:ea typeface="Times New Roman"/>
                      </a:endParaRPr>
                    </a:p>
                  </a:txBody>
                  <a:tcPr marL="75341" marR="75341" marT="0" marB="0" anchor="ctr"/>
                </a:tc>
                <a:tc vMerge="1">
                  <a:txBody>
                    <a:bodyPr/>
                    <a:lstStyle/>
                    <a:p>
                      <a:pPr marL="0" marR="0">
                        <a:spcBef>
                          <a:spcPts val="0"/>
                        </a:spcBef>
                        <a:spcAft>
                          <a:spcPts val="600"/>
                        </a:spcAft>
                      </a:pPr>
                      <a:r>
                        <a:rPr lang="en-US" sz="1300">
                          <a:effectLst/>
                        </a:rPr>
                        <a:t>6’ 4”</a:t>
                      </a:r>
                      <a:endParaRPr lang="en-US" sz="1300">
                        <a:effectLst/>
                        <a:latin typeface="Times New Roman"/>
                        <a:ea typeface="Times New Roman"/>
                      </a:endParaRPr>
                    </a:p>
                  </a:txBody>
                  <a:tcPr marL="75341" marR="75341" marT="0" marB="0" anchor="ctr"/>
                </a:tc>
                <a:tc vMerge="1">
                  <a:txBody>
                    <a:bodyPr/>
                    <a:lstStyle/>
                    <a:p>
                      <a:pPr marL="0" marR="0">
                        <a:spcBef>
                          <a:spcPts val="0"/>
                        </a:spcBef>
                        <a:spcAft>
                          <a:spcPts val="600"/>
                        </a:spcAft>
                      </a:pPr>
                      <a:r>
                        <a:rPr lang="en-US" sz="1300">
                          <a:effectLst/>
                        </a:rPr>
                        <a:t>6’ 6”</a:t>
                      </a:r>
                      <a:endParaRPr lang="en-US" sz="1300">
                        <a:effectLst/>
                        <a:latin typeface="Times New Roman"/>
                        <a:ea typeface="Times New Roman"/>
                      </a:endParaRPr>
                    </a:p>
                  </a:txBody>
                  <a:tcPr marL="75341" marR="75341" marT="0" marB="0" anchor="ctr"/>
                </a:tc>
                <a:tc vMerge="1">
                  <a:txBody>
                    <a:bodyPr/>
                    <a:lstStyle/>
                    <a:p>
                      <a:pPr marL="0" marR="0">
                        <a:spcBef>
                          <a:spcPts val="0"/>
                        </a:spcBef>
                        <a:spcAft>
                          <a:spcPts val="600"/>
                        </a:spcAft>
                      </a:pPr>
                      <a:r>
                        <a:rPr lang="en-US" sz="1300">
                          <a:effectLst/>
                        </a:rPr>
                        <a:t>6’ 8”</a:t>
                      </a:r>
                      <a:endParaRPr lang="en-US" sz="1300">
                        <a:effectLst/>
                        <a:latin typeface="Times New Roman"/>
                        <a:ea typeface="Times New Roman"/>
                      </a:endParaRPr>
                    </a:p>
                  </a:txBody>
                  <a:tcPr marL="75341" marR="75341" marT="0" marB="0" anchor="ctr"/>
                </a:tc>
                <a:tc vMerge="1">
                  <a:txBody>
                    <a:bodyPr/>
                    <a:lstStyle/>
                    <a:p>
                      <a:endParaRPr lang="en-US"/>
                    </a:p>
                  </a:txBody>
                  <a:tcPr/>
                </a:tc>
                <a:tc>
                  <a:txBody>
                    <a:bodyPr/>
                    <a:lstStyle/>
                    <a:p>
                      <a:pPr marL="0" marR="0">
                        <a:spcBef>
                          <a:spcPts val="0"/>
                        </a:spcBef>
                        <a:spcAft>
                          <a:spcPts val="600"/>
                        </a:spcAft>
                      </a:pPr>
                      <a:r>
                        <a:rPr lang="en-US" sz="1300" dirty="0">
                          <a:effectLst/>
                        </a:rPr>
                        <a:t>19’ 1”</a:t>
                      </a:r>
                      <a:endParaRPr lang="en-US" sz="1300" dirty="0">
                        <a:effectLst/>
                        <a:latin typeface="Times New Roman"/>
                        <a:ea typeface="Times New Roman"/>
                      </a:endParaRPr>
                    </a:p>
                  </a:txBody>
                  <a:tcPr marL="75341" marR="75341" marT="0" marB="0"/>
                </a:tc>
                <a:tc>
                  <a:txBody>
                    <a:bodyPr/>
                    <a:lstStyle/>
                    <a:p>
                      <a:pPr marL="0" marR="0">
                        <a:spcBef>
                          <a:spcPts val="0"/>
                        </a:spcBef>
                        <a:spcAft>
                          <a:spcPts val="600"/>
                        </a:spcAft>
                      </a:pPr>
                      <a:r>
                        <a:rPr lang="en-US" sz="1300" dirty="0">
                          <a:effectLst/>
                        </a:rPr>
                        <a:t>18’ 10”</a:t>
                      </a:r>
                      <a:endParaRPr lang="en-US" sz="1300" dirty="0">
                        <a:effectLst/>
                        <a:latin typeface="Times New Roman"/>
                        <a:ea typeface="Times New Roman"/>
                      </a:endParaRPr>
                    </a:p>
                  </a:txBody>
                  <a:tcPr marL="75341" marR="75341" marT="0" marB="0"/>
                </a:tc>
                <a:tc>
                  <a:txBody>
                    <a:bodyPr/>
                    <a:lstStyle/>
                    <a:p>
                      <a:pPr marL="0" marR="0">
                        <a:spcBef>
                          <a:spcPts val="0"/>
                        </a:spcBef>
                        <a:spcAft>
                          <a:spcPts val="600"/>
                        </a:spcAft>
                      </a:pPr>
                      <a:r>
                        <a:rPr lang="en-US" sz="1300" dirty="0">
                          <a:effectLst/>
                        </a:rPr>
                        <a:t>19’1”</a:t>
                      </a:r>
                      <a:endParaRPr lang="en-US" sz="1300" dirty="0">
                        <a:effectLst/>
                        <a:latin typeface="Times New Roman"/>
                        <a:ea typeface="Times New Roman"/>
                      </a:endParaRPr>
                    </a:p>
                  </a:txBody>
                  <a:tcPr marL="75341" marR="75341" marT="0" marB="0"/>
                </a:tc>
                <a:tc vMerge="1">
                  <a:txBody>
                    <a:bodyPr/>
                    <a:lstStyle/>
                    <a:p>
                      <a:endParaRPr lang="en-US"/>
                    </a:p>
                  </a:txBody>
                  <a:tcPr/>
                </a:tc>
                <a:extLst>
                  <a:ext uri="{0D108BD9-81ED-4DB2-BD59-A6C34878D82A}">
                    <a16:rowId xmlns:a16="http://schemas.microsoft.com/office/drawing/2014/main" val="10002"/>
                  </a:ext>
                </a:extLst>
              </a:tr>
              <a:tr h="200910">
                <a:tc>
                  <a:txBody>
                    <a:bodyPr/>
                    <a:lstStyle/>
                    <a:p>
                      <a:pPr marL="0" marR="0" algn="ctr">
                        <a:spcBef>
                          <a:spcPts val="0"/>
                        </a:spcBef>
                        <a:spcAft>
                          <a:spcPts val="600"/>
                        </a:spcAft>
                      </a:pPr>
                      <a:r>
                        <a:rPr lang="en-US" sz="1300">
                          <a:effectLst/>
                        </a:rPr>
                        <a:t>A</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PPP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XXX</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2</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2</a:t>
                      </a:r>
                      <a:endParaRPr lang="en-US" sz="1300">
                        <a:effectLst/>
                        <a:latin typeface="Times New Roman"/>
                        <a:ea typeface="Times New Roman"/>
                      </a:endParaRPr>
                    </a:p>
                  </a:txBody>
                  <a:tcPr marL="75341" marR="75341" marT="0" marB="0" anchor="b"/>
                </a:tc>
                <a:extLst>
                  <a:ext uri="{0D108BD9-81ED-4DB2-BD59-A6C34878D82A}">
                    <a16:rowId xmlns:a16="http://schemas.microsoft.com/office/drawing/2014/main" val="10003"/>
                  </a:ext>
                </a:extLst>
              </a:tr>
              <a:tr h="200910">
                <a:tc>
                  <a:txBody>
                    <a:bodyPr/>
                    <a:lstStyle/>
                    <a:p>
                      <a:pPr marL="0" marR="0" algn="ctr">
                        <a:spcBef>
                          <a:spcPts val="0"/>
                        </a:spcBef>
                        <a:spcAft>
                          <a:spcPts val="600"/>
                        </a:spcAft>
                      </a:pPr>
                      <a:r>
                        <a:rPr lang="en-US" sz="1300">
                          <a:effectLst/>
                        </a:rPr>
                        <a:t>B</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PPP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dirty="0">
                          <a:effectLst/>
                        </a:rPr>
                        <a:t>PPP</a:t>
                      </a:r>
                      <a:endParaRPr lang="en-US" sz="1300" dirty="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dirty="0">
                          <a:effectLst/>
                        </a:rPr>
                        <a:t>XXX</a:t>
                      </a:r>
                      <a:endParaRPr lang="en-US" sz="1300" dirty="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2</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1</a:t>
                      </a:r>
                      <a:endParaRPr lang="en-US" sz="1300">
                        <a:effectLst/>
                        <a:latin typeface="Times New Roman"/>
                        <a:ea typeface="Times New Roman"/>
                      </a:endParaRPr>
                    </a:p>
                  </a:txBody>
                  <a:tcPr marL="75341" marR="75341" marT="0" marB="0" anchor="b"/>
                </a:tc>
                <a:extLst>
                  <a:ext uri="{0D108BD9-81ED-4DB2-BD59-A6C34878D82A}">
                    <a16:rowId xmlns:a16="http://schemas.microsoft.com/office/drawing/2014/main" val="10004"/>
                  </a:ext>
                </a:extLst>
              </a:tr>
              <a:tr h="200910">
                <a:tc>
                  <a:txBody>
                    <a:bodyPr/>
                    <a:lstStyle/>
                    <a:p>
                      <a:pPr marL="0" marR="0" algn="ctr">
                        <a:spcBef>
                          <a:spcPts val="0"/>
                        </a:spcBef>
                        <a:spcAft>
                          <a:spcPts val="600"/>
                        </a:spcAft>
                      </a:pPr>
                      <a:r>
                        <a:rPr lang="en-US" sz="1300">
                          <a:effectLst/>
                        </a:rPr>
                        <a:t>C</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PPP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PPP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XXX</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3</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 </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 </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 </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dirty="0">
                          <a:effectLst/>
                        </a:rPr>
                        <a:t>3</a:t>
                      </a:r>
                      <a:endParaRPr lang="en-US" sz="1300" dirty="0">
                        <a:effectLst/>
                        <a:latin typeface="Times New Roman"/>
                        <a:ea typeface="Times New Roman"/>
                      </a:endParaRPr>
                    </a:p>
                  </a:txBody>
                  <a:tcPr marL="75341" marR="75341" marT="0" marB="0" anchor="b"/>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83553509"/>
              </p:ext>
            </p:extLst>
          </p:nvPr>
        </p:nvGraphicFramePr>
        <p:xfrm>
          <a:off x="457199" y="5029200"/>
          <a:ext cx="8229599" cy="1188718"/>
        </p:xfrm>
        <a:graphic>
          <a:graphicData uri="http://schemas.openxmlformats.org/drawingml/2006/table">
            <a:tbl>
              <a:tblPr firstRow="1" firstCol="1" lastRow="1" lastCol="1" bandRow="1" bandCol="1">
                <a:tableStyleId>{5C22544A-7EE6-4342-B048-85BDC9FD1C3A}</a:tableStyleId>
              </a:tblPr>
              <a:tblGrid>
                <a:gridCol w="916999">
                  <a:extLst>
                    <a:ext uri="{9D8B030D-6E8A-4147-A177-3AD203B41FA5}">
                      <a16:colId xmlns:a16="http://schemas.microsoft.com/office/drawing/2014/main" val="20000"/>
                    </a:ext>
                  </a:extLst>
                </a:gridCol>
                <a:gridCol w="653761">
                  <a:extLst>
                    <a:ext uri="{9D8B030D-6E8A-4147-A177-3AD203B41FA5}">
                      <a16:colId xmlns:a16="http://schemas.microsoft.com/office/drawing/2014/main" val="20001"/>
                    </a:ext>
                  </a:extLst>
                </a:gridCol>
                <a:gridCol w="653761">
                  <a:extLst>
                    <a:ext uri="{9D8B030D-6E8A-4147-A177-3AD203B41FA5}">
                      <a16:colId xmlns:a16="http://schemas.microsoft.com/office/drawing/2014/main" val="20002"/>
                    </a:ext>
                  </a:extLst>
                </a:gridCol>
                <a:gridCol w="653761">
                  <a:extLst>
                    <a:ext uri="{9D8B030D-6E8A-4147-A177-3AD203B41FA5}">
                      <a16:colId xmlns:a16="http://schemas.microsoft.com/office/drawing/2014/main" val="20003"/>
                    </a:ext>
                  </a:extLst>
                </a:gridCol>
                <a:gridCol w="653761">
                  <a:extLst>
                    <a:ext uri="{9D8B030D-6E8A-4147-A177-3AD203B41FA5}">
                      <a16:colId xmlns:a16="http://schemas.microsoft.com/office/drawing/2014/main" val="20004"/>
                    </a:ext>
                  </a:extLst>
                </a:gridCol>
                <a:gridCol w="653761">
                  <a:extLst>
                    <a:ext uri="{9D8B030D-6E8A-4147-A177-3AD203B41FA5}">
                      <a16:colId xmlns:a16="http://schemas.microsoft.com/office/drawing/2014/main" val="20005"/>
                    </a:ext>
                  </a:extLst>
                </a:gridCol>
                <a:gridCol w="653761">
                  <a:extLst>
                    <a:ext uri="{9D8B030D-6E8A-4147-A177-3AD203B41FA5}">
                      <a16:colId xmlns:a16="http://schemas.microsoft.com/office/drawing/2014/main" val="20006"/>
                    </a:ext>
                  </a:extLst>
                </a:gridCol>
                <a:gridCol w="784514">
                  <a:extLst>
                    <a:ext uri="{9D8B030D-6E8A-4147-A177-3AD203B41FA5}">
                      <a16:colId xmlns:a16="http://schemas.microsoft.com/office/drawing/2014/main" val="20007"/>
                    </a:ext>
                  </a:extLst>
                </a:gridCol>
                <a:gridCol w="653761">
                  <a:extLst>
                    <a:ext uri="{9D8B030D-6E8A-4147-A177-3AD203B41FA5}">
                      <a16:colId xmlns:a16="http://schemas.microsoft.com/office/drawing/2014/main" val="20008"/>
                    </a:ext>
                  </a:extLst>
                </a:gridCol>
                <a:gridCol w="653761">
                  <a:extLst>
                    <a:ext uri="{9D8B030D-6E8A-4147-A177-3AD203B41FA5}">
                      <a16:colId xmlns:a16="http://schemas.microsoft.com/office/drawing/2014/main" val="20009"/>
                    </a:ext>
                  </a:extLst>
                </a:gridCol>
                <a:gridCol w="653761">
                  <a:extLst>
                    <a:ext uri="{9D8B030D-6E8A-4147-A177-3AD203B41FA5}">
                      <a16:colId xmlns:a16="http://schemas.microsoft.com/office/drawing/2014/main" val="20010"/>
                    </a:ext>
                  </a:extLst>
                </a:gridCol>
                <a:gridCol w="644237">
                  <a:extLst>
                    <a:ext uri="{9D8B030D-6E8A-4147-A177-3AD203B41FA5}">
                      <a16:colId xmlns:a16="http://schemas.microsoft.com/office/drawing/2014/main" val="20011"/>
                    </a:ext>
                  </a:extLst>
                </a:gridCol>
              </a:tblGrid>
              <a:tr h="184168">
                <a:tc gridSpan="12">
                  <a:txBody>
                    <a:bodyPr/>
                    <a:lstStyle/>
                    <a:p>
                      <a:pPr marL="0" marR="0" algn="ctr">
                        <a:spcBef>
                          <a:spcPts val="0"/>
                        </a:spcBef>
                        <a:spcAft>
                          <a:spcPts val="0"/>
                        </a:spcAft>
                        <a:tabLst>
                          <a:tab pos="2700020" algn="ctr"/>
                          <a:tab pos="5400040" algn="r"/>
                        </a:tabLst>
                      </a:pPr>
                      <a:r>
                        <a:rPr lang="en-US" sz="1200" kern="100" dirty="0">
                          <a:effectLst/>
                        </a:rPr>
                        <a:t>NCAA, USATF and IAAF High Jump Example</a:t>
                      </a:r>
                      <a:endParaRPr lang="en-US" sz="1300" dirty="0">
                        <a:effectLst/>
                        <a:latin typeface="Times New Roman"/>
                        <a:ea typeface="Times New Roman"/>
                      </a:endParaRPr>
                    </a:p>
                  </a:txBody>
                  <a:tcPr marL="75341" marR="7534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910">
                <a:tc rowSpan="2">
                  <a:txBody>
                    <a:bodyPr/>
                    <a:lstStyle/>
                    <a:p>
                      <a:pPr marL="0" marR="0" algn="ctr">
                        <a:spcBef>
                          <a:spcPts val="0"/>
                        </a:spcBef>
                        <a:spcAft>
                          <a:spcPts val="600"/>
                        </a:spcAft>
                      </a:pPr>
                      <a:r>
                        <a:rPr lang="en-US" sz="1300">
                          <a:effectLst/>
                        </a:rPr>
                        <a:t>Athlete</a:t>
                      </a:r>
                      <a:endParaRPr lang="en-US" sz="1300">
                        <a:effectLst/>
                        <a:latin typeface="Times New Roman"/>
                        <a:ea typeface="Times New Roman"/>
                      </a:endParaRPr>
                    </a:p>
                  </a:txBody>
                  <a:tcPr marL="75341" marR="75341" marT="0" marB="0" anchor="b"/>
                </a:tc>
                <a:tc gridSpan="6">
                  <a:txBody>
                    <a:bodyPr/>
                    <a:lstStyle/>
                    <a:p>
                      <a:pPr marL="0" marR="0" algn="ctr">
                        <a:spcBef>
                          <a:spcPts val="0"/>
                        </a:spcBef>
                        <a:spcAft>
                          <a:spcPts val="600"/>
                        </a:spcAft>
                      </a:pPr>
                      <a:r>
                        <a:rPr lang="en-US" sz="1300">
                          <a:effectLst/>
                        </a:rPr>
                        <a:t>Height and Performance</a:t>
                      </a:r>
                      <a:endParaRPr lang="en-US" sz="1300">
                        <a:effectLst/>
                        <a:latin typeface="Times New Roman"/>
                        <a:ea typeface="Times New Roman"/>
                      </a:endParaRPr>
                    </a:p>
                  </a:txBody>
                  <a:tcPr marL="75341" marR="7534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600"/>
                        </a:spcAft>
                      </a:pPr>
                      <a:r>
                        <a:rPr lang="en-US" sz="1300" dirty="0">
                          <a:effectLst/>
                        </a:rPr>
                        <a:t>Total Fails</a:t>
                      </a:r>
                      <a:endParaRPr lang="en-US" sz="1300" dirty="0">
                        <a:effectLst/>
                        <a:latin typeface="Times New Roman"/>
                        <a:ea typeface="Times New Roman"/>
                      </a:endParaRPr>
                    </a:p>
                  </a:txBody>
                  <a:tcPr marL="75341" marR="75341" marT="0" marB="0" anchor="b"/>
                </a:tc>
                <a:tc gridSpan="3">
                  <a:txBody>
                    <a:bodyPr/>
                    <a:lstStyle/>
                    <a:p>
                      <a:pPr marL="0" marR="0" algn="ctr">
                        <a:spcBef>
                          <a:spcPts val="0"/>
                        </a:spcBef>
                        <a:spcAft>
                          <a:spcPts val="600"/>
                        </a:spcAft>
                      </a:pPr>
                      <a:r>
                        <a:rPr lang="en-US" sz="1300">
                          <a:effectLst/>
                        </a:rPr>
                        <a:t>Jump Off</a:t>
                      </a:r>
                      <a:endParaRPr lang="en-US" sz="1300">
                        <a:effectLst/>
                        <a:latin typeface="Times New Roman"/>
                        <a:ea typeface="Times New Roman"/>
                      </a:endParaRPr>
                    </a:p>
                  </a:txBody>
                  <a:tcPr marL="75341" marR="75341" marT="0" marB="0" anchor="b"/>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600"/>
                        </a:spcAft>
                      </a:pPr>
                      <a:r>
                        <a:rPr lang="en-US" sz="1300">
                          <a:effectLst/>
                        </a:rPr>
                        <a:t>Place</a:t>
                      </a:r>
                      <a:endParaRPr lang="en-US" sz="1300">
                        <a:effectLst/>
                        <a:latin typeface="Times New Roman"/>
                        <a:ea typeface="Times New Roman"/>
                      </a:endParaRPr>
                    </a:p>
                  </a:txBody>
                  <a:tcPr marL="75341" marR="75341" marT="0" marB="0" anchor="b"/>
                </a:tc>
                <a:extLst>
                  <a:ext uri="{0D108BD9-81ED-4DB2-BD59-A6C34878D82A}">
                    <a16:rowId xmlns:a16="http://schemas.microsoft.com/office/drawing/2014/main" val="10001"/>
                  </a:ext>
                </a:extLst>
              </a:tr>
              <a:tr h="200910">
                <a:tc vMerge="1">
                  <a:txBody>
                    <a:bodyPr/>
                    <a:lstStyle/>
                    <a:p>
                      <a:endParaRPr lang="en-US"/>
                    </a:p>
                  </a:txBody>
                  <a:tcPr/>
                </a:tc>
                <a:tc>
                  <a:txBody>
                    <a:bodyPr/>
                    <a:lstStyle/>
                    <a:p>
                      <a:pPr marL="0" marR="0">
                        <a:spcBef>
                          <a:spcPts val="0"/>
                        </a:spcBef>
                        <a:spcAft>
                          <a:spcPts val="600"/>
                        </a:spcAft>
                      </a:pPr>
                      <a:r>
                        <a:rPr lang="en-US" sz="1300">
                          <a:effectLst/>
                        </a:rPr>
                        <a:t>1.75</a:t>
                      </a:r>
                      <a:endParaRPr lang="en-US" sz="1300">
                        <a:effectLst/>
                        <a:latin typeface="Times New Roman"/>
                        <a:ea typeface="Times New Roman"/>
                      </a:endParaRPr>
                    </a:p>
                  </a:txBody>
                  <a:tcPr marL="75341" marR="75341" marT="0" marB="0"/>
                </a:tc>
                <a:tc>
                  <a:txBody>
                    <a:bodyPr/>
                    <a:lstStyle/>
                    <a:p>
                      <a:pPr marL="0" marR="0">
                        <a:spcBef>
                          <a:spcPts val="0"/>
                        </a:spcBef>
                        <a:spcAft>
                          <a:spcPts val="600"/>
                        </a:spcAft>
                      </a:pPr>
                      <a:r>
                        <a:rPr lang="en-US" sz="1300">
                          <a:effectLst/>
                        </a:rPr>
                        <a:t>1.80</a:t>
                      </a:r>
                      <a:endParaRPr lang="en-US" sz="1300">
                        <a:effectLst/>
                        <a:latin typeface="Times New Roman"/>
                        <a:ea typeface="Times New Roman"/>
                      </a:endParaRPr>
                    </a:p>
                  </a:txBody>
                  <a:tcPr marL="75341" marR="75341" marT="0" marB="0"/>
                </a:tc>
                <a:tc>
                  <a:txBody>
                    <a:bodyPr/>
                    <a:lstStyle/>
                    <a:p>
                      <a:pPr marL="0" marR="0">
                        <a:spcBef>
                          <a:spcPts val="0"/>
                        </a:spcBef>
                        <a:spcAft>
                          <a:spcPts val="600"/>
                        </a:spcAft>
                      </a:pPr>
                      <a:r>
                        <a:rPr lang="en-US" sz="1300">
                          <a:effectLst/>
                        </a:rPr>
                        <a:t>1.83</a:t>
                      </a:r>
                      <a:endParaRPr lang="en-US" sz="1300">
                        <a:effectLst/>
                        <a:latin typeface="Times New Roman"/>
                        <a:ea typeface="Times New Roman"/>
                      </a:endParaRPr>
                    </a:p>
                  </a:txBody>
                  <a:tcPr marL="75341" marR="75341" marT="0" marB="0"/>
                </a:tc>
                <a:tc>
                  <a:txBody>
                    <a:bodyPr/>
                    <a:lstStyle/>
                    <a:p>
                      <a:pPr marL="0" marR="0">
                        <a:spcBef>
                          <a:spcPts val="0"/>
                        </a:spcBef>
                        <a:spcAft>
                          <a:spcPts val="600"/>
                        </a:spcAft>
                      </a:pPr>
                      <a:r>
                        <a:rPr lang="en-US" sz="1300">
                          <a:effectLst/>
                        </a:rPr>
                        <a:t>1.86</a:t>
                      </a:r>
                      <a:endParaRPr lang="en-US" sz="1300">
                        <a:effectLst/>
                        <a:latin typeface="Times New Roman"/>
                        <a:ea typeface="Times New Roman"/>
                      </a:endParaRPr>
                    </a:p>
                  </a:txBody>
                  <a:tcPr marL="75341" marR="75341" marT="0" marB="0"/>
                </a:tc>
                <a:tc>
                  <a:txBody>
                    <a:bodyPr/>
                    <a:lstStyle/>
                    <a:p>
                      <a:pPr marL="0" marR="0">
                        <a:spcBef>
                          <a:spcPts val="0"/>
                        </a:spcBef>
                        <a:spcAft>
                          <a:spcPts val="600"/>
                        </a:spcAft>
                      </a:pPr>
                      <a:r>
                        <a:rPr lang="en-US" sz="1300" dirty="0">
                          <a:effectLst/>
                        </a:rPr>
                        <a:t>1.89</a:t>
                      </a:r>
                      <a:endParaRPr lang="en-US" sz="1300" dirty="0">
                        <a:effectLst/>
                        <a:latin typeface="Times New Roman"/>
                        <a:ea typeface="Times New Roman"/>
                      </a:endParaRPr>
                    </a:p>
                  </a:txBody>
                  <a:tcPr marL="75341" marR="75341" marT="0" marB="0"/>
                </a:tc>
                <a:tc>
                  <a:txBody>
                    <a:bodyPr/>
                    <a:lstStyle/>
                    <a:p>
                      <a:pPr marL="0" marR="0">
                        <a:spcBef>
                          <a:spcPts val="0"/>
                        </a:spcBef>
                        <a:spcAft>
                          <a:spcPts val="600"/>
                        </a:spcAft>
                      </a:pPr>
                      <a:r>
                        <a:rPr lang="en-US" sz="1300" dirty="0">
                          <a:effectLst/>
                        </a:rPr>
                        <a:t>1.91</a:t>
                      </a:r>
                      <a:endParaRPr lang="en-US" sz="1300" dirty="0">
                        <a:effectLst/>
                        <a:latin typeface="Times New Roman"/>
                        <a:ea typeface="Times New Roman"/>
                      </a:endParaRPr>
                    </a:p>
                  </a:txBody>
                  <a:tcPr marL="75341" marR="75341" marT="0" marB="0"/>
                </a:tc>
                <a:tc vMerge="1">
                  <a:txBody>
                    <a:bodyPr/>
                    <a:lstStyle/>
                    <a:p>
                      <a:endParaRPr lang="en-US"/>
                    </a:p>
                  </a:txBody>
                  <a:tcPr/>
                </a:tc>
                <a:tc>
                  <a:txBody>
                    <a:bodyPr/>
                    <a:lstStyle/>
                    <a:p>
                      <a:pPr marL="0" marR="0">
                        <a:spcBef>
                          <a:spcPts val="0"/>
                        </a:spcBef>
                        <a:spcAft>
                          <a:spcPts val="600"/>
                        </a:spcAft>
                      </a:pPr>
                      <a:r>
                        <a:rPr lang="en-US" sz="1300" dirty="0">
                          <a:effectLst/>
                        </a:rPr>
                        <a:t>1.89</a:t>
                      </a:r>
                      <a:endParaRPr lang="en-US" sz="1300" dirty="0">
                        <a:effectLst/>
                        <a:latin typeface="Times New Roman"/>
                        <a:ea typeface="Times New Roman"/>
                      </a:endParaRPr>
                    </a:p>
                  </a:txBody>
                  <a:tcPr marL="75341" marR="75341" marT="0" marB="0"/>
                </a:tc>
                <a:tc>
                  <a:txBody>
                    <a:bodyPr/>
                    <a:lstStyle/>
                    <a:p>
                      <a:pPr marL="0" marR="0">
                        <a:spcBef>
                          <a:spcPts val="0"/>
                        </a:spcBef>
                        <a:spcAft>
                          <a:spcPts val="600"/>
                        </a:spcAft>
                      </a:pPr>
                      <a:r>
                        <a:rPr lang="en-US" sz="1300">
                          <a:effectLst/>
                        </a:rPr>
                        <a:t>1.86</a:t>
                      </a:r>
                      <a:endParaRPr lang="en-US" sz="1300">
                        <a:effectLst/>
                        <a:latin typeface="Times New Roman"/>
                        <a:ea typeface="Times New Roman"/>
                      </a:endParaRPr>
                    </a:p>
                  </a:txBody>
                  <a:tcPr marL="75341" marR="75341" marT="0" marB="0"/>
                </a:tc>
                <a:tc>
                  <a:txBody>
                    <a:bodyPr/>
                    <a:lstStyle/>
                    <a:p>
                      <a:pPr marL="0" marR="0">
                        <a:spcBef>
                          <a:spcPts val="0"/>
                        </a:spcBef>
                        <a:spcAft>
                          <a:spcPts val="600"/>
                        </a:spcAft>
                      </a:pPr>
                      <a:r>
                        <a:rPr lang="en-US" sz="1300" dirty="0">
                          <a:effectLst/>
                        </a:rPr>
                        <a:t>1.89</a:t>
                      </a:r>
                      <a:endParaRPr lang="en-US" sz="1300" dirty="0">
                        <a:effectLst/>
                        <a:latin typeface="Times New Roman"/>
                        <a:ea typeface="Times New Roman"/>
                      </a:endParaRPr>
                    </a:p>
                  </a:txBody>
                  <a:tcPr marL="75341" marR="75341" marT="0" marB="0"/>
                </a:tc>
                <a:tc vMerge="1">
                  <a:txBody>
                    <a:bodyPr/>
                    <a:lstStyle/>
                    <a:p>
                      <a:endParaRPr lang="en-US"/>
                    </a:p>
                  </a:txBody>
                  <a:tcPr/>
                </a:tc>
                <a:extLst>
                  <a:ext uri="{0D108BD9-81ED-4DB2-BD59-A6C34878D82A}">
                    <a16:rowId xmlns:a16="http://schemas.microsoft.com/office/drawing/2014/main" val="10002"/>
                  </a:ext>
                </a:extLst>
              </a:tr>
              <a:tr h="200910">
                <a:tc>
                  <a:txBody>
                    <a:bodyPr/>
                    <a:lstStyle/>
                    <a:p>
                      <a:pPr marL="0" marR="0" algn="ctr">
                        <a:spcBef>
                          <a:spcPts val="0"/>
                        </a:spcBef>
                        <a:spcAft>
                          <a:spcPts val="600"/>
                        </a:spcAft>
                      </a:pPr>
                      <a:r>
                        <a:rPr lang="en-US" sz="1300" dirty="0">
                          <a:effectLst/>
                        </a:rPr>
                        <a:t>A</a:t>
                      </a:r>
                      <a:endParaRPr lang="en-US" sz="1300" dirty="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XXX</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dirty="0">
                          <a:effectLst/>
                        </a:rPr>
                        <a:t>2</a:t>
                      </a:r>
                      <a:endParaRPr lang="en-US" sz="1300" dirty="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2</a:t>
                      </a:r>
                      <a:endParaRPr lang="en-US" sz="1300">
                        <a:effectLst/>
                        <a:latin typeface="Times New Roman"/>
                        <a:ea typeface="Times New Roman"/>
                      </a:endParaRPr>
                    </a:p>
                  </a:txBody>
                  <a:tcPr marL="75341" marR="75341" marT="0" marB="0" anchor="b"/>
                </a:tc>
                <a:extLst>
                  <a:ext uri="{0D108BD9-81ED-4DB2-BD59-A6C34878D82A}">
                    <a16:rowId xmlns:a16="http://schemas.microsoft.com/office/drawing/2014/main" val="10003"/>
                  </a:ext>
                </a:extLst>
              </a:tr>
              <a:tr h="200910">
                <a:tc>
                  <a:txBody>
                    <a:bodyPr/>
                    <a:lstStyle/>
                    <a:p>
                      <a:pPr marL="0" marR="0" algn="ctr">
                        <a:spcBef>
                          <a:spcPts val="0"/>
                        </a:spcBef>
                        <a:spcAft>
                          <a:spcPts val="600"/>
                        </a:spcAft>
                      </a:pPr>
                      <a:r>
                        <a:rPr lang="en-US" sz="1300">
                          <a:effectLst/>
                        </a:rPr>
                        <a:t>B</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XXX</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2</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O</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1</a:t>
                      </a:r>
                      <a:endParaRPr lang="en-US" sz="1300">
                        <a:effectLst/>
                        <a:latin typeface="Times New Roman"/>
                        <a:ea typeface="Times New Roman"/>
                      </a:endParaRPr>
                    </a:p>
                  </a:txBody>
                  <a:tcPr marL="75341" marR="75341" marT="0" marB="0" anchor="b"/>
                </a:tc>
                <a:extLst>
                  <a:ext uri="{0D108BD9-81ED-4DB2-BD59-A6C34878D82A}">
                    <a16:rowId xmlns:a16="http://schemas.microsoft.com/office/drawing/2014/main" val="10004"/>
                  </a:ext>
                </a:extLst>
              </a:tr>
              <a:tr h="200910">
                <a:tc>
                  <a:txBody>
                    <a:bodyPr/>
                    <a:lstStyle/>
                    <a:p>
                      <a:pPr marL="0" marR="0" algn="ctr">
                        <a:spcBef>
                          <a:spcPts val="0"/>
                        </a:spcBef>
                        <a:spcAft>
                          <a:spcPts val="600"/>
                        </a:spcAft>
                      </a:pPr>
                      <a:r>
                        <a:rPr lang="en-US" sz="1300">
                          <a:effectLst/>
                        </a:rPr>
                        <a:t>C</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XO</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P</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dirty="0">
                          <a:effectLst/>
                        </a:rPr>
                        <a:t>XXX</a:t>
                      </a:r>
                      <a:endParaRPr lang="en-US" sz="1300" dirty="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a:effectLst/>
                        </a:rPr>
                        <a:t>3</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 </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 </a:t>
                      </a:r>
                      <a:endParaRPr lang="en-US" sz="1300">
                        <a:effectLst/>
                        <a:latin typeface="Times New Roman"/>
                        <a:ea typeface="Times New Roman"/>
                      </a:endParaRPr>
                    </a:p>
                  </a:txBody>
                  <a:tcPr marL="75341" marR="75341" marT="0" marB="0" anchor="b"/>
                </a:tc>
                <a:tc>
                  <a:txBody>
                    <a:bodyPr/>
                    <a:lstStyle/>
                    <a:p>
                      <a:pPr marL="0" marR="0">
                        <a:spcBef>
                          <a:spcPts val="0"/>
                        </a:spcBef>
                        <a:spcAft>
                          <a:spcPts val="600"/>
                        </a:spcAft>
                      </a:pPr>
                      <a:r>
                        <a:rPr lang="en-US" sz="1200">
                          <a:effectLst/>
                        </a:rPr>
                        <a:t> </a:t>
                      </a:r>
                      <a:endParaRPr lang="en-US" sz="1300">
                        <a:effectLst/>
                        <a:latin typeface="Times New Roman"/>
                        <a:ea typeface="Times New Roman"/>
                      </a:endParaRPr>
                    </a:p>
                  </a:txBody>
                  <a:tcPr marL="75341" marR="75341" marT="0" marB="0" anchor="b"/>
                </a:tc>
                <a:tc>
                  <a:txBody>
                    <a:bodyPr/>
                    <a:lstStyle/>
                    <a:p>
                      <a:pPr marL="0" marR="0" algn="ctr">
                        <a:spcBef>
                          <a:spcPts val="0"/>
                        </a:spcBef>
                        <a:spcAft>
                          <a:spcPts val="600"/>
                        </a:spcAft>
                      </a:pPr>
                      <a:r>
                        <a:rPr lang="en-US" sz="1200" dirty="0">
                          <a:effectLst/>
                        </a:rPr>
                        <a:t>3</a:t>
                      </a:r>
                      <a:endParaRPr lang="en-US" sz="1300" dirty="0">
                        <a:effectLst/>
                        <a:latin typeface="Times New Roman"/>
                        <a:ea typeface="Times New Roman"/>
                      </a:endParaRPr>
                    </a:p>
                  </a:txBody>
                  <a:tcPr marL="75341" marR="75341"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0179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Best Practices</a:t>
            </a:r>
            <a:br>
              <a:rPr lang="en-US" sz="4000" dirty="0"/>
            </a:br>
            <a:r>
              <a:rPr lang="en-US" sz="2400" dirty="0">
                <a:hlinkClick r:id="rId3"/>
              </a:rPr>
              <a:t>www.usatf.org/groups/officials/resources/best-practices/</a:t>
            </a:r>
            <a:endParaRPr lang="en-US" sz="2400" dirty="0"/>
          </a:p>
        </p:txBody>
      </p:sp>
      <p:sp>
        <p:nvSpPr>
          <p:cNvPr id="4" name="Footer Placeholder 3"/>
          <p:cNvSpPr>
            <a:spLocks noGrp="1"/>
          </p:cNvSpPr>
          <p:nvPr>
            <p:ph type="ftr" sz="quarter" idx="11"/>
          </p:nvPr>
        </p:nvSpPr>
        <p:spPr/>
        <p:txBody>
          <a:bodyPr/>
          <a:lstStyle/>
          <a:p>
            <a:pPr>
              <a:defRPr/>
            </a:pPr>
            <a:r>
              <a:rPr lang="en-US"/>
              <a:t>San Diego-Imperial Association OFFICIALS TRAINING</a:t>
            </a:r>
          </a:p>
        </p:txBody>
      </p:sp>
      <p:sp>
        <p:nvSpPr>
          <p:cNvPr id="5" name="Slide Number Placeholder 4"/>
          <p:cNvSpPr>
            <a:spLocks noGrp="1"/>
          </p:cNvSpPr>
          <p:nvPr>
            <p:ph type="sldNum" sz="quarter" idx="12"/>
          </p:nvPr>
        </p:nvSpPr>
        <p:spPr/>
        <p:txBody>
          <a:bodyPr/>
          <a:lstStyle/>
          <a:p>
            <a:fld id="{189EB096-A0AD-41D8-B880-E8DDC3131332}" type="slidenum">
              <a:rPr lang="en-US" smtClean="0"/>
              <a:pPr/>
              <a:t>19</a:t>
            </a:fld>
            <a:endParaRPr lang="en-US"/>
          </a:p>
        </p:txBody>
      </p:sp>
      <p:sp>
        <p:nvSpPr>
          <p:cNvPr id="3" name="Date Placeholder 2"/>
          <p:cNvSpPr>
            <a:spLocks noGrp="1"/>
          </p:cNvSpPr>
          <p:nvPr>
            <p:ph type="dt" sz="half" idx="10"/>
          </p:nvPr>
        </p:nvSpPr>
        <p:spPr/>
        <p:txBody>
          <a:bodyPr/>
          <a:lstStyle/>
          <a:p>
            <a:r>
              <a:rPr lang="en-US"/>
              <a:t>1/24/2022- Input from John Lilygren and Dennis Boyle</a:t>
            </a:r>
          </a:p>
        </p:txBody>
      </p:sp>
      <p:pic>
        <p:nvPicPr>
          <p:cNvPr id="9" name="Picture 8" descr="A black and white circular design&#10;&#10;Description automatically generated with medium confidence">
            <a:extLst>
              <a:ext uri="{FF2B5EF4-FFF2-40B4-BE49-F238E27FC236}">
                <a16:creationId xmlns:a16="http://schemas.microsoft.com/office/drawing/2014/main" id="{5882CCC6-2E0F-DBE0-0686-15E97142F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50918" y="524558"/>
            <a:ext cx="5299364" cy="6858000"/>
          </a:xfrm>
          <a:prstGeom prst="rect">
            <a:avLst/>
          </a:prstGeom>
        </p:spPr>
      </p:pic>
    </p:spTree>
    <p:extLst>
      <p:ext uri="{BB962C8B-B14F-4D97-AF65-F5344CB8AC3E}">
        <p14:creationId xmlns:p14="http://schemas.microsoft.com/office/powerpoint/2010/main" val="43212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sz="2800" dirty="0"/>
              <a:t>Overview of Pole Vault</a:t>
            </a:r>
          </a:p>
          <a:p>
            <a:pPr lvl="1"/>
            <a:r>
              <a:rPr lang="en-US" sz="2400" dirty="0"/>
              <a:t>Pole Vault Basic Rules</a:t>
            </a:r>
          </a:p>
          <a:p>
            <a:pPr lvl="1"/>
            <a:r>
              <a:rPr lang="en-US" sz="2400" dirty="0"/>
              <a:t>Time Limits for initiating an attempt</a:t>
            </a:r>
          </a:p>
          <a:p>
            <a:pPr lvl="1"/>
            <a:r>
              <a:rPr lang="en-US" sz="2400" dirty="0"/>
              <a:t>Definitions of Foul Attempts</a:t>
            </a:r>
          </a:p>
          <a:p>
            <a:r>
              <a:rPr lang="en-US" sz="2800" dirty="0"/>
              <a:t>Safety</a:t>
            </a:r>
          </a:p>
          <a:p>
            <a:pPr lvl="1"/>
            <a:r>
              <a:rPr lang="en-US" sz="2400" dirty="0"/>
              <a:t>Venue inspection and preparation</a:t>
            </a:r>
          </a:p>
          <a:p>
            <a:r>
              <a:rPr lang="en-US" sz="2800" dirty="0"/>
              <a:t>Procedures for conducting a safe competition</a:t>
            </a:r>
          </a:p>
          <a:p>
            <a:r>
              <a:rPr lang="en-US" sz="2800" dirty="0"/>
              <a:t>How to score a Pole Vault competition</a:t>
            </a:r>
          </a:p>
          <a:p>
            <a:pPr lvl="1"/>
            <a:r>
              <a:rPr lang="en-US" sz="2400" dirty="0"/>
              <a:t>Tie Breaking procedures</a:t>
            </a:r>
          </a:p>
          <a:p>
            <a:pPr lvl="1"/>
            <a:r>
              <a:rPr lang="en-US" sz="2400" dirty="0"/>
              <a:t>Jump-Off procedures</a:t>
            </a:r>
          </a:p>
        </p:txBody>
      </p:sp>
      <p:sp>
        <p:nvSpPr>
          <p:cNvPr id="4" name="Footer Placeholder 3"/>
          <p:cNvSpPr>
            <a:spLocks noGrp="1"/>
          </p:cNvSpPr>
          <p:nvPr>
            <p:ph type="ftr" sz="quarter" idx="11"/>
          </p:nvPr>
        </p:nvSpPr>
        <p:spPr/>
        <p:txBody>
          <a:bodyPr/>
          <a:lstStyle/>
          <a:p>
            <a:pPr>
              <a:defRPr/>
            </a:pPr>
            <a:r>
              <a:rPr lang="en-US"/>
              <a:t>San Diego-Imperial Association OFFICIALS TRAINING</a:t>
            </a:r>
            <a:endParaRPr lang="en-US" dirty="0"/>
          </a:p>
        </p:txBody>
      </p:sp>
      <p:sp>
        <p:nvSpPr>
          <p:cNvPr id="6" name="Slide Number Placeholder 5"/>
          <p:cNvSpPr>
            <a:spLocks noGrp="1"/>
          </p:cNvSpPr>
          <p:nvPr>
            <p:ph type="sldNum" sz="quarter" idx="12"/>
          </p:nvPr>
        </p:nvSpPr>
        <p:spPr/>
        <p:txBody>
          <a:bodyPr/>
          <a:lstStyle/>
          <a:p>
            <a:fld id="{189EB096-A0AD-41D8-B880-E8DDC3131332}" type="slidenum">
              <a:rPr lang="en-US" smtClean="0"/>
              <a:pPr/>
              <a:t>2</a:t>
            </a:fld>
            <a:endParaRPr lang="en-US" dirty="0"/>
          </a:p>
        </p:txBody>
      </p:sp>
      <p:sp>
        <p:nvSpPr>
          <p:cNvPr id="5" name="Date Placeholder 4"/>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27261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70CB5A-BE91-430A-65F6-2B14702E6444}"/>
              </a:ext>
            </a:extLst>
          </p:cNvPr>
          <p:cNvSpPr>
            <a:spLocks noGrp="1"/>
          </p:cNvSpPr>
          <p:nvPr>
            <p:ph type="dt" sz="half" idx="10"/>
          </p:nvPr>
        </p:nvSpPr>
        <p:spPr/>
        <p:txBody>
          <a:bodyPr/>
          <a:lstStyle/>
          <a:p>
            <a:r>
              <a:rPr lang="en-US"/>
              <a:t>1/24/2022- Input from John Lilygren and Dennis Boyle</a:t>
            </a:r>
          </a:p>
        </p:txBody>
      </p:sp>
      <p:sp>
        <p:nvSpPr>
          <p:cNvPr id="5" name="Footer Placeholder 4">
            <a:extLst>
              <a:ext uri="{FF2B5EF4-FFF2-40B4-BE49-F238E27FC236}">
                <a16:creationId xmlns:a16="http://schemas.microsoft.com/office/drawing/2014/main" id="{CD2EB2E1-A6F3-02E2-1854-6401F259C209}"/>
              </a:ext>
            </a:extLst>
          </p:cNvPr>
          <p:cNvSpPr>
            <a:spLocks noGrp="1"/>
          </p:cNvSpPr>
          <p:nvPr>
            <p:ph type="ftr" sz="quarter" idx="11"/>
          </p:nvPr>
        </p:nvSpPr>
        <p:spPr/>
        <p:txBody>
          <a:bodyPr/>
          <a:lstStyle/>
          <a:p>
            <a:r>
              <a:rPr lang="en-US"/>
              <a:t>San Diego-Imperial Association OFFICIALS TRAINING</a:t>
            </a:r>
          </a:p>
        </p:txBody>
      </p:sp>
      <p:sp>
        <p:nvSpPr>
          <p:cNvPr id="6" name="Slide Number Placeholder 5">
            <a:extLst>
              <a:ext uri="{FF2B5EF4-FFF2-40B4-BE49-F238E27FC236}">
                <a16:creationId xmlns:a16="http://schemas.microsoft.com/office/drawing/2014/main" id="{8387B09B-7217-1CCB-4E52-77011C358953}"/>
              </a:ext>
            </a:extLst>
          </p:cNvPr>
          <p:cNvSpPr>
            <a:spLocks noGrp="1"/>
          </p:cNvSpPr>
          <p:nvPr>
            <p:ph type="sldNum" sz="quarter" idx="12"/>
          </p:nvPr>
        </p:nvSpPr>
        <p:spPr/>
        <p:txBody>
          <a:bodyPr/>
          <a:lstStyle/>
          <a:p>
            <a:fld id="{189EB096-A0AD-41D8-B880-E8DDC3131332}" type="slidenum">
              <a:rPr lang="en-US" smtClean="0"/>
              <a:pPr/>
              <a:t>20</a:t>
            </a:fld>
            <a:endParaRPr lang="en-US"/>
          </a:p>
        </p:txBody>
      </p:sp>
      <p:pic>
        <p:nvPicPr>
          <p:cNvPr id="14" name="Picture 13" descr="A close-up of a document&#10;&#10;Description automatically generated">
            <a:extLst>
              <a:ext uri="{FF2B5EF4-FFF2-40B4-BE49-F238E27FC236}">
                <a16:creationId xmlns:a16="http://schemas.microsoft.com/office/drawing/2014/main" id="{28E96F1C-2C62-6089-FBF6-7C42CEF34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010" y="61912"/>
            <a:ext cx="5299364" cy="6477000"/>
          </a:xfrm>
          <a:prstGeom prst="rect">
            <a:avLst/>
          </a:prstGeom>
        </p:spPr>
      </p:pic>
    </p:spTree>
    <p:extLst>
      <p:ext uri="{BB962C8B-B14F-4D97-AF65-F5344CB8AC3E}">
        <p14:creationId xmlns:p14="http://schemas.microsoft.com/office/powerpoint/2010/main" val="886004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000" b="1"/>
              <a:t>A proper set-up helps produce …</a:t>
            </a:r>
          </a:p>
        </p:txBody>
      </p:sp>
      <p:sp>
        <p:nvSpPr>
          <p:cNvPr id="5123" name="Content Placeholder 2"/>
          <p:cNvSpPr>
            <a:spLocks noGrp="1"/>
          </p:cNvSpPr>
          <p:nvPr>
            <p:ph idx="1"/>
          </p:nvPr>
        </p:nvSpPr>
        <p:spPr>
          <a:xfrm>
            <a:off x="457200" y="1600200"/>
            <a:ext cx="3200400" cy="4525963"/>
          </a:xfrm>
        </p:spPr>
        <p:txBody>
          <a:bodyPr/>
          <a:lstStyle/>
          <a:p>
            <a:pPr algn="ctr"/>
            <a:r>
              <a:rPr lang="en-US"/>
              <a:t>A safe competition</a:t>
            </a:r>
          </a:p>
          <a:p>
            <a:pPr algn="ctr"/>
            <a:endParaRPr lang="en-US"/>
          </a:p>
          <a:p>
            <a:pPr algn="ctr"/>
            <a:r>
              <a:rPr lang="en-US"/>
              <a:t>A legal competition</a:t>
            </a:r>
          </a:p>
          <a:p>
            <a:pPr algn="ctr"/>
            <a:endParaRPr lang="en-US"/>
          </a:p>
          <a:p>
            <a:pPr algn="ctr"/>
            <a:r>
              <a:rPr lang="en-US"/>
              <a:t>A fair competition</a:t>
            </a: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114800" y="1872841"/>
            <a:ext cx="4335463" cy="31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San Diego-Imperial Association OFFICIALS TRAINING</a:t>
            </a:r>
          </a:p>
        </p:txBody>
      </p:sp>
      <p:sp>
        <p:nvSpPr>
          <p:cNvPr id="4" name="Slide Number Placeholder 3"/>
          <p:cNvSpPr>
            <a:spLocks noGrp="1"/>
          </p:cNvSpPr>
          <p:nvPr>
            <p:ph type="sldNum" sz="quarter" idx="12"/>
          </p:nvPr>
        </p:nvSpPr>
        <p:spPr/>
        <p:txBody>
          <a:bodyPr/>
          <a:lstStyle/>
          <a:p>
            <a:fld id="{189EB096-A0AD-41D8-B880-E8DDC3131332}" type="slidenum">
              <a:rPr lang="en-US" smtClean="0"/>
              <a:pPr/>
              <a:t>3</a:t>
            </a:fld>
            <a:endParaRPr lang="en-US"/>
          </a:p>
        </p:txBody>
      </p:sp>
      <p:sp>
        <p:nvSpPr>
          <p:cNvPr id="3" name="Date Placeholder 2"/>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341601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7396-5960-AF66-3BA9-0BFE8C7789C7}"/>
              </a:ext>
            </a:extLst>
          </p:cNvPr>
          <p:cNvSpPr>
            <a:spLocks noGrp="1"/>
          </p:cNvSpPr>
          <p:nvPr>
            <p:ph type="title"/>
          </p:nvPr>
        </p:nvSpPr>
        <p:spPr/>
        <p:txBody>
          <a:bodyPr/>
          <a:lstStyle/>
          <a:p>
            <a:r>
              <a:rPr lang="en-US" dirty="0"/>
              <a:t>Pole Vault Setup</a:t>
            </a:r>
          </a:p>
        </p:txBody>
      </p:sp>
      <p:sp>
        <p:nvSpPr>
          <p:cNvPr id="3" name="Content Placeholder 2">
            <a:extLst>
              <a:ext uri="{FF2B5EF4-FFF2-40B4-BE49-F238E27FC236}">
                <a16:creationId xmlns:a16="http://schemas.microsoft.com/office/drawing/2014/main" id="{6754211C-799F-23ED-FB65-ACAC8F322A7D}"/>
              </a:ext>
            </a:extLst>
          </p:cNvPr>
          <p:cNvSpPr>
            <a:spLocks noGrp="1"/>
          </p:cNvSpPr>
          <p:nvPr>
            <p:ph idx="1"/>
          </p:nvPr>
        </p:nvSpPr>
        <p:spPr>
          <a:xfrm>
            <a:off x="914400" y="1066800"/>
            <a:ext cx="8229600" cy="4906963"/>
          </a:xfrm>
        </p:spPr>
        <p:txBody>
          <a:bodyPr>
            <a:normAutofit fontScale="25000" lnSpcReduction="20000"/>
          </a:bodyPr>
          <a:lstStyle/>
          <a:p>
            <a:pPr marL="342900" marR="0" lvl="0" indent="-342900">
              <a:lnSpc>
                <a:spcPct val="107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Not </a:t>
            </a:r>
            <a:r>
              <a:rPr lang="en-US" sz="5600" dirty="0">
                <a:effectLst/>
                <a:latin typeface="Arial" panose="020B0604020202020204" pitchFamily="34" charset="0"/>
                <a:ea typeface="Calibri" panose="020F0502020204030204" pitchFamily="34" charset="0"/>
                <a:cs typeface="Arial" panose="020B0604020202020204" pitchFamily="34" charset="0"/>
              </a:rPr>
              <a:t>all pole vault set-up is the same..</a:t>
            </a:r>
          </a:p>
          <a:p>
            <a:pPr marL="342900" marR="0" lvl="0" indent="-342900">
              <a:lnSpc>
                <a:spcPct val="107000"/>
              </a:lnSpc>
              <a:spcBef>
                <a:spcPts val="0"/>
              </a:spcBef>
              <a:spcAft>
                <a:spcPts val="0"/>
              </a:spcAft>
              <a:buFont typeface="+mj-lt"/>
              <a:buAutoNum type="arabicPeriod"/>
            </a:pPr>
            <a:r>
              <a:rPr lang="en-US" sz="5600" dirty="0">
                <a:effectLst/>
                <a:latin typeface="Arial" panose="020B0604020202020204" pitchFamily="34" charset="0"/>
                <a:ea typeface="Calibri" panose="020F0502020204030204" pitchFamily="34" charset="0"/>
                <a:cs typeface="Arial" panose="020B0604020202020204" pitchFamily="34" charset="0"/>
              </a:rPr>
              <a:t>Much of this information comes from the USATF Officials Best Practices</a:t>
            </a:r>
          </a:p>
          <a:p>
            <a:pPr marL="742950" marR="0" lvl="1" indent="-285750">
              <a:lnSpc>
                <a:spcPct val="107000"/>
              </a:lnSpc>
              <a:spcBef>
                <a:spcPts val="0"/>
              </a:spcBef>
              <a:spcAft>
                <a:spcPts val="0"/>
              </a:spcAft>
              <a:buFont typeface="+mj-lt"/>
              <a:buAutoNum type="alphaLcPeriod"/>
            </a:pPr>
            <a:r>
              <a:rPr lang="en-US" sz="5600" dirty="0">
                <a:effectLst/>
                <a:latin typeface="Arial" panose="020B0604020202020204" pitchFamily="34" charset="0"/>
                <a:ea typeface="Calibri" panose="020F0502020204030204" pitchFamily="34" charset="0"/>
                <a:cs typeface="Arial" panose="020B0604020202020204" pitchFamily="34" charset="0"/>
              </a:rPr>
              <a:t>Primarily from the Event Preparations – Pole Vault and the Zeroing PV Standards &amp; Pit Set-up 							</a:t>
            </a:r>
          </a:p>
          <a:p>
            <a:pPr marL="342900" marR="0" lvl="0" indent="-342900">
              <a:lnSpc>
                <a:spcPct val="107000"/>
              </a:lnSpc>
              <a:spcBef>
                <a:spcPts val="0"/>
              </a:spcBef>
              <a:spcAft>
                <a:spcPts val="0"/>
              </a:spcAft>
              <a:buFont typeface="+mj-lt"/>
              <a:buAutoNum type="arabicPeriod"/>
            </a:pPr>
            <a:r>
              <a:rPr lang="en-US" sz="5600" dirty="0">
                <a:effectLst/>
                <a:latin typeface="Arial" panose="020B0604020202020204" pitchFamily="34" charset="0"/>
                <a:ea typeface="Calibri" panose="020F0502020204030204" pitchFamily="34" charset="0"/>
                <a:cs typeface="Arial" panose="020B0604020202020204" pitchFamily="34" charset="0"/>
              </a:rPr>
              <a:t>Tools/Equipment</a:t>
            </a:r>
          </a:p>
          <a:p>
            <a:pPr marL="742950" marR="0" lvl="1" indent="-285750">
              <a:lnSpc>
                <a:spcPct val="107000"/>
              </a:lnSpc>
              <a:spcBef>
                <a:spcPts val="0"/>
              </a:spcBef>
              <a:spcAft>
                <a:spcPts val="0"/>
              </a:spcAft>
              <a:buFont typeface="+mj-lt"/>
              <a:buAutoNum type="alphaLcPeriod"/>
            </a:pPr>
            <a:r>
              <a:rPr lang="en-US" sz="5600" dirty="0">
                <a:effectLst/>
                <a:latin typeface="Arial" panose="020B0604020202020204" pitchFamily="34" charset="0"/>
                <a:ea typeface="Calibri" panose="020F0502020204030204" pitchFamily="34" charset="0"/>
                <a:cs typeface="Arial" panose="020B0604020202020204" pitchFamily="34" charset="0"/>
              </a:rPr>
              <a:t>Beside the standard stuff (Flags, clipboards, rule books, pens/pencils, etc. you should also have</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Stopwatch</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Measuring device for height of pole (I purchased one) Can also use a painter’s roller attached to a long adjustable pole.  Will have to do the actually measuring on the ground (Hopefully the venue will provide one for you)</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WD-40 – to lube the standard if it is hard to move or turn the tightener on the height adjustment know</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Tape – I use the white tape (show picture, but any type of duct tape will do)</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Orange cone</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50-meter-long measuring tape (to have as guide for athletes setting up their markers on the runway) Many Facilities now have distance marks next to the runway</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Thumbtacks (for markers as well as holding down the measuring tape)</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Markers for runway (I carry several different colors cut in the legal size (7x15 cm max) for athletes that do not have any or have illegal ones) Made from thin foam purchased at Michaels</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Shims (either wood or plastic)  (Can get at Lowe’s or Home Depot)</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Plumb bob with string</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Levels (both regular and one you can hang </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Multi-tool/pliers</a:t>
            </a:r>
          </a:p>
          <a:p>
            <a:pPr marL="1143000" marR="0" lvl="2" indent="-228600">
              <a:lnSpc>
                <a:spcPct val="107000"/>
              </a:lnSpc>
              <a:spcBef>
                <a:spcPts val="0"/>
              </a:spcBef>
              <a:spcAft>
                <a:spcPts val="0"/>
              </a:spcAft>
              <a:buFont typeface="+mj-lt"/>
              <a:buAutoNum type="romanLcPeriod"/>
            </a:pPr>
            <a:r>
              <a:rPr lang="en-US" sz="5600" dirty="0">
                <a:effectLst/>
                <a:latin typeface="Arial" panose="020B0604020202020204" pitchFamily="34" charset="0"/>
                <a:ea typeface="Calibri" panose="020F0502020204030204" pitchFamily="34" charset="0"/>
                <a:cs typeface="Arial" panose="020B0604020202020204" pitchFamily="34" charset="0"/>
              </a:rPr>
              <a:t>A Complete list can be found on the Event Preparations page for Pole Vault Best Practices</a:t>
            </a:r>
          </a:p>
          <a:p>
            <a:endParaRPr lang="en-US" dirty="0"/>
          </a:p>
        </p:txBody>
      </p:sp>
      <p:sp>
        <p:nvSpPr>
          <p:cNvPr id="4" name="Date Placeholder 3">
            <a:extLst>
              <a:ext uri="{FF2B5EF4-FFF2-40B4-BE49-F238E27FC236}">
                <a16:creationId xmlns:a16="http://schemas.microsoft.com/office/drawing/2014/main" id="{C867356D-9CF0-FE21-6253-0A598DD2E99D}"/>
              </a:ext>
            </a:extLst>
          </p:cNvPr>
          <p:cNvSpPr>
            <a:spLocks noGrp="1"/>
          </p:cNvSpPr>
          <p:nvPr>
            <p:ph type="dt" sz="half" idx="10"/>
          </p:nvPr>
        </p:nvSpPr>
        <p:spPr>
          <a:xfrm>
            <a:off x="4876800" y="6599675"/>
            <a:ext cx="2133600" cy="365125"/>
          </a:xfrm>
        </p:spPr>
        <p:txBody>
          <a:bodyPr/>
          <a:lstStyle/>
          <a:p>
            <a:endParaRPr lang="en-US" dirty="0"/>
          </a:p>
        </p:txBody>
      </p:sp>
      <p:sp>
        <p:nvSpPr>
          <p:cNvPr id="5" name="Footer Placeholder 4">
            <a:extLst>
              <a:ext uri="{FF2B5EF4-FFF2-40B4-BE49-F238E27FC236}">
                <a16:creationId xmlns:a16="http://schemas.microsoft.com/office/drawing/2014/main" id="{954563B4-8EB0-B5FE-AF1B-1A639B86E1A0}"/>
              </a:ext>
            </a:extLst>
          </p:cNvPr>
          <p:cNvSpPr>
            <a:spLocks noGrp="1"/>
          </p:cNvSpPr>
          <p:nvPr>
            <p:ph type="ftr" sz="quarter" idx="11"/>
          </p:nvPr>
        </p:nvSpPr>
        <p:spPr/>
        <p:txBody>
          <a:bodyPr/>
          <a:lstStyle/>
          <a:p>
            <a:r>
              <a:rPr lang="en-US"/>
              <a:t>San Diego-Imperial Association OFFICIALS TRAINING</a:t>
            </a:r>
          </a:p>
        </p:txBody>
      </p:sp>
      <p:sp>
        <p:nvSpPr>
          <p:cNvPr id="6" name="Slide Number Placeholder 5">
            <a:extLst>
              <a:ext uri="{FF2B5EF4-FFF2-40B4-BE49-F238E27FC236}">
                <a16:creationId xmlns:a16="http://schemas.microsoft.com/office/drawing/2014/main" id="{8C585383-2074-38B3-0E42-335F2840A2A5}"/>
              </a:ext>
            </a:extLst>
          </p:cNvPr>
          <p:cNvSpPr>
            <a:spLocks noGrp="1"/>
          </p:cNvSpPr>
          <p:nvPr>
            <p:ph type="sldNum" sz="quarter" idx="12"/>
          </p:nvPr>
        </p:nvSpPr>
        <p:spPr/>
        <p:txBody>
          <a:bodyPr/>
          <a:lstStyle/>
          <a:p>
            <a:fld id="{189EB096-A0AD-41D8-B880-E8DDC3131332}" type="slidenum">
              <a:rPr lang="en-US" smtClean="0"/>
              <a:pPr/>
              <a:t>4</a:t>
            </a:fld>
            <a:endParaRPr lang="en-US"/>
          </a:p>
        </p:txBody>
      </p:sp>
    </p:spTree>
    <p:extLst>
      <p:ext uri="{BB962C8B-B14F-4D97-AF65-F5344CB8AC3E}">
        <p14:creationId xmlns:p14="http://schemas.microsoft.com/office/powerpoint/2010/main" val="57328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ECE2-9DF4-111D-4D20-F26DCA3630C6}"/>
              </a:ext>
            </a:extLst>
          </p:cNvPr>
          <p:cNvSpPr>
            <a:spLocks noGrp="1"/>
          </p:cNvSpPr>
          <p:nvPr>
            <p:ph type="ctrTitle"/>
          </p:nvPr>
        </p:nvSpPr>
        <p:spPr>
          <a:xfrm>
            <a:off x="685800" y="533401"/>
            <a:ext cx="7772400" cy="365125"/>
          </a:xfrm>
        </p:spPr>
        <p:txBody>
          <a:bodyPr>
            <a:normAutofit fontScale="90000"/>
          </a:bodyPr>
          <a:lstStyle/>
          <a:p>
            <a:endParaRPr lang="en-US" dirty="0"/>
          </a:p>
        </p:txBody>
      </p:sp>
      <p:sp>
        <p:nvSpPr>
          <p:cNvPr id="3" name="Subtitle 2">
            <a:extLst>
              <a:ext uri="{FF2B5EF4-FFF2-40B4-BE49-F238E27FC236}">
                <a16:creationId xmlns:a16="http://schemas.microsoft.com/office/drawing/2014/main" id="{DD4AB976-B2A5-65D8-99BC-AD09745B76E2}"/>
              </a:ext>
            </a:extLst>
          </p:cNvPr>
          <p:cNvSpPr>
            <a:spLocks noGrp="1"/>
          </p:cNvSpPr>
          <p:nvPr>
            <p:ph type="subTitle" idx="1"/>
          </p:nvPr>
        </p:nvSpPr>
        <p:spPr>
          <a:xfrm>
            <a:off x="1371600" y="1219200"/>
            <a:ext cx="6400800" cy="4419600"/>
          </a:xfrm>
        </p:spPr>
        <p:txBody>
          <a:bodyPr>
            <a:normAutofit/>
          </a:bodyPr>
          <a:lstStyle/>
          <a:p>
            <a:endParaRPr lang="en-US" dirty="0"/>
          </a:p>
        </p:txBody>
      </p:sp>
      <p:sp>
        <p:nvSpPr>
          <p:cNvPr id="4" name="Date Placeholder 3">
            <a:extLst>
              <a:ext uri="{FF2B5EF4-FFF2-40B4-BE49-F238E27FC236}">
                <a16:creationId xmlns:a16="http://schemas.microsoft.com/office/drawing/2014/main" id="{23FC1E0B-E873-BF7C-E86E-A3A60FD5F221}"/>
              </a:ext>
            </a:extLst>
          </p:cNvPr>
          <p:cNvSpPr>
            <a:spLocks noGrp="1"/>
          </p:cNvSpPr>
          <p:nvPr>
            <p:ph type="dt" sz="half" idx="10"/>
          </p:nvPr>
        </p:nvSpPr>
        <p:spPr/>
        <p:txBody>
          <a:bodyPr/>
          <a:lstStyle/>
          <a:p>
            <a:r>
              <a:rPr lang="en-US"/>
              <a:t>1/24/2022- Input from John Lilygren and Dennis Boyle</a:t>
            </a:r>
          </a:p>
        </p:txBody>
      </p:sp>
      <p:sp>
        <p:nvSpPr>
          <p:cNvPr id="5" name="Footer Placeholder 4">
            <a:extLst>
              <a:ext uri="{FF2B5EF4-FFF2-40B4-BE49-F238E27FC236}">
                <a16:creationId xmlns:a16="http://schemas.microsoft.com/office/drawing/2014/main" id="{C939C09B-019A-FC45-3BE9-E50CBBF56640}"/>
              </a:ext>
            </a:extLst>
          </p:cNvPr>
          <p:cNvSpPr>
            <a:spLocks noGrp="1"/>
          </p:cNvSpPr>
          <p:nvPr>
            <p:ph type="ftr" sz="quarter" idx="11"/>
          </p:nvPr>
        </p:nvSpPr>
        <p:spPr/>
        <p:txBody>
          <a:bodyPr/>
          <a:lstStyle/>
          <a:p>
            <a:r>
              <a:rPr lang="en-US"/>
              <a:t>San Diego-Imperial Association OFFICIALS TRAINING</a:t>
            </a:r>
            <a:endParaRPr lang="en-US" dirty="0"/>
          </a:p>
        </p:txBody>
      </p:sp>
      <p:sp>
        <p:nvSpPr>
          <p:cNvPr id="6" name="Slide Number Placeholder 5">
            <a:extLst>
              <a:ext uri="{FF2B5EF4-FFF2-40B4-BE49-F238E27FC236}">
                <a16:creationId xmlns:a16="http://schemas.microsoft.com/office/drawing/2014/main" id="{E080E66E-456E-0A25-FAE1-2EBB8F26F9CD}"/>
              </a:ext>
            </a:extLst>
          </p:cNvPr>
          <p:cNvSpPr>
            <a:spLocks noGrp="1"/>
          </p:cNvSpPr>
          <p:nvPr>
            <p:ph type="sldNum" sz="quarter" idx="12"/>
          </p:nvPr>
        </p:nvSpPr>
        <p:spPr/>
        <p:txBody>
          <a:bodyPr/>
          <a:lstStyle/>
          <a:p>
            <a:fld id="{189EB096-A0AD-41D8-B880-E8DDC3131332}" type="slidenum">
              <a:rPr lang="en-US" smtClean="0"/>
              <a:pPr/>
              <a:t>5</a:t>
            </a:fld>
            <a:endParaRPr lang="en-US"/>
          </a:p>
        </p:txBody>
      </p:sp>
      <p:pic>
        <p:nvPicPr>
          <p:cNvPr id="8" name="Picture 7" descr="Graphical user interface, text, application">
            <a:extLst>
              <a:ext uri="{FF2B5EF4-FFF2-40B4-BE49-F238E27FC236}">
                <a16:creationId xmlns:a16="http://schemas.microsoft.com/office/drawing/2014/main" id="{1BA94045-380B-70EC-E5BB-D1F10468F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335" y="152291"/>
            <a:ext cx="6992471" cy="6219825"/>
          </a:xfrm>
          <a:prstGeom prst="rect">
            <a:avLst/>
          </a:prstGeom>
        </p:spPr>
      </p:pic>
    </p:spTree>
    <p:extLst>
      <p:ext uri="{BB962C8B-B14F-4D97-AF65-F5344CB8AC3E}">
        <p14:creationId xmlns:p14="http://schemas.microsoft.com/office/powerpoint/2010/main" val="373591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Pole Vault Venue Set Up</a:t>
            </a:r>
          </a:p>
        </p:txBody>
      </p:sp>
      <p:sp>
        <p:nvSpPr>
          <p:cNvPr id="8" name="Content Placeholder 7"/>
          <p:cNvSpPr>
            <a:spLocks noGrp="1"/>
          </p:cNvSpPr>
          <p:nvPr>
            <p:ph idx="1"/>
          </p:nvPr>
        </p:nvSpPr>
        <p:spPr>
          <a:xfrm>
            <a:off x="457200" y="1341437"/>
            <a:ext cx="8229600" cy="4525963"/>
          </a:xfrm>
        </p:spPr>
        <p:txBody>
          <a:bodyPr/>
          <a:lstStyle/>
          <a:p>
            <a:r>
              <a:rPr lang="en-US" sz="2800" dirty="0"/>
              <a:t>Cover hard surfaces such as concrete, metal, wood or asphalt with a minimum of 2 inches of dense foam or other suitable material</a:t>
            </a:r>
          </a:p>
          <a:p>
            <a:r>
              <a:rPr lang="en-US" sz="2800" dirty="0"/>
              <a:t>Remove movable objects such as hurdles</a:t>
            </a:r>
          </a:p>
          <a:p>
            <a:endParaRPr lang="en-US" dirty="0"/>
          </a:p>
        </p:txBody>
      </p:sp>
      <p:sp>
        <p:nvSpPr>
          <p:cNvPr id="4" name="Footer Placeholder 3"/>
          <p:cNvSpPr>
            <a:spLocks noGrp="1"/>
          </p:cNvSpPr>
          <p:nvPr>
            <p:ph type="ftr" sz="quarter" idx="11"/>
          </p:nvPr>
        </p:nvSpPr>
        <p:spPr/>
        <p:txBody>
          <a:bodyPr/>
          <a:lstStyle/>
          <a:p>
            <a:r>
              <a:rPr lang="en-US"/>
              <a:t>San Diego-Imperial Association OFFICIALS TRAINING</a:t>
            </a:r>
          </a:p>
        </p:txBody>
      </p:sp>
      <p:sp>
        <p:nvSpPr>
          <p:cNvPr id="5" name="Slide Number Placeholder 4"/>
          <p:cNvSpPr>
            <a:spLocks noGrp="1"/>
          </p:cNvSpPr>
          <p:nvPr>
            <p:ph type="sldNum" sz="quarter" idx="12"/>
          </p:nvPr>
        </p:nvSpPr>
        <p:spPr/>
        <p:txBody>
          <a:bodyPr/>
          <a:lstStyle/>
          <a:p>
            <a:fld id="{189EB096-A0AD-41D8-B880-E8DDC3131332}" type="slidenum">
              <a:rPr lang="en-US" smtClean="0"/>
              <a:pPr/>
              <a:t>6</a:t>
            </a:fld>
            <a:endParaRPr lang="en-US"/>
          </a:p>
        </p:txBody>
      </p:sp>
      <p:pic>
        <p:nvPicPr>
          <p:cNvPr id="266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883"/>
          <a:stretch/>
        </p:blipFill>
        <p:spPr bwMode="auto">
          <a:xfrm>
            <a:off x="2057400" y="3200400"/>
            <a:ext cx="4795838" cy="299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2202182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Anticipate Potential Problems </a:t>
            </a:r>
            <a:br>
              <a:rPr lang="en-US" sz="3600" b="1" dirty="0"/>
            </a:br>
            <a:r>
              <a:rPr lang="en-US" sz="3600" b="1" dirty="0"/>
              <a:t>from adjacent events</a:t>
            </a:r>
          </a:p>
        </p:txBody>
      </p:sp>
      <p:sp>
        <p:nvSpPr>
          <p:cNvPr id="4" name="Footer Placeholder 3"/>
          <p:cNvSpPr>
            <a:spLocks noGrp="1"/>
          </p:cNvSpPr>
          <p:nvPr>
            <p:ph type="ftr" sz="quarter" idx="11"/>
          </p:nvPr>
        </p:nvSpPr>
        <p:spPr/>
        <p:txBody>
          <a:bodyPr/>
          <a:lstStyle/>
          <a:p>
            <a:pPr>
              <a:defRPr/>
            </a:pPr>
            <a:r>
              <a:rPr lang="en-US"/>
              <a:t>San Diego-Imperial Association OFFICIALS TRAINING</a:t>
            </a:r>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75004" y="1600200"/>
            <a:ext cx="7193992" cy="45259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629400" y="3350567"/>
            <a:ext cx="1524000" cy="1135053"/>
            <a:chOff x="6629400" y="3350567"/>
            <a:chExt cx="1524000" cy="1135053"/>
          </a:xfrm>
        </p:grpSpPr>
        <p:sp>
          <p:nvSpPr>
            <p:cNvPr id="5" name="TextBox 4"/>
            <p:cNvSpPr txBox="1"/>
            <p:nvPr/>
          </p:nvSpPr>
          <p:spPr>
            <a:xfrm>
              <a:off x="7239000" y="3962400"/>
              <a:ext cx="914400" cy="523220"/>
            </a:xfrm>
            <a:prstGeom prst="rect">
              <a:avLst/>
            </a:prstGeom>
            <a:solidFill>
              <a:schemeClr val="bg1"/>
            </a:solidFill>
          </p:spPr>
          <p:txBody>
            <a:bodyPr wrap="square" rtlCol="0">
              <a:spAutoFit/>
            </a:bodyPr>
            <a:lstStyle/>
            <a:p>
              <a:pPr algn="ctr"/>
              <a:r>
                <a:rPr lang="en-US" sz="1400" b="1" dirty="0"/>
                <a:t>200m start</a:t>
              </a:r>
            </a:p>
          </p:txBody>
        </p:sp>
        <p:sp>
          <p:nvSpPr>
            <p:cNvPr id="6" name="TextBox 5"/>
            <p:cNvSpPr txBox="1"/>
            <p:nvPr/>
          </p:nvSpPr>
          <p:spPr>
            <a:xfrm>
              <a:off x="6629400" y="3350567"/>
              <a:ext cx="1371600" cy="461665"/>
            </a:xfrm>
            <a:prstGeom prst="rect">
              <a:avLst/>
            </a:prstGeom>
            <a:solidFill>
              <a:schemeClr val="bg1"/>
            </a:solidFill>
          </p:spPr>
          <p:txBody>
            <a:bodyPr wrap="square" rtlCol="0">
              <a:spAutoFit/>
            </a:bodyPr>
            <a:lstStyle/>
            <a:p>
              <a:r>
                <a:rPr lang="en-US" sz="1200" b="1" dirty="0"/>
                <a:t>4 x 100m exchange zone</a:t>
              </a:r>
            </a:p>
          </p:txBody>
        </p:sp>
      </p:grpSp>
      <p:sp>
        <p:nvSpPr>
          <p:cNvPr id="8" name="Slide Number Placeholder 7"/>
          <p:cNvSpPr>
            <a:spLocks noGrp="1"/>
          </p:cNvSpPr>
          <p:nvPr>
            <p:ph type="sldNum" sz="quarter" idx="12"/>
          </p:nvPr>
        </p:nvSpPr>
        <p:spPr/>
        <p:txBody>
          <a:bodyPr/>
          <a:lstStyle/>
          <a:p>
            <a:fld id="{189EB096-A0AD-41D8-B880-E8DDC3131332}" type="slidenum">
              <a:rPr lang="en-US" smtClean="0"/>
              <a:pPr/>
              <a:t>7</a:t>
            </a:fld>
            <a:endParaRPr lang="en-US"/>
          </a:p>
        </p:txBody>
      </p:sp>
      <p:sp>
        <p:nvSpPr>
          <p:cNvPr id="3" name="Date Placeholder 2"/>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196823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Inspect the Box &amp; Landing Area</a:t>
            </a:r>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sz="2800" dirty="0"/>
              <a:t>Check the area around the box</a:t>
            </a:r>
          </a:p>
          <a:p>
            <a:pPr lvl="1"/>
            <a:r>
              <a:rPr lang="en-US" sz="2400" dirty="0"/>
              <a:t>Remove debris &amp; water from the box</a:t>
            </a:r>
          </a:p>
          <a:p>
            <a:pPr lvl="1"/>
            <a:r>
              <a:rPr lang="en-US" sz="2400" dirty="0"/>
              <a:t>Verify adequate clearance for poles to the pads</a:t>
            </a:r>
          </a:p>
          <a:p>
            <a:r>
              <a:rPr lang="en-US" sz="2800" dirty="0"/>
              <a:t>Verify that the pits are properly connected and the top cover is in place</a:t>
            </a:r>
          </a:p>
          <a:p>
            <a:r>
              <a:rPr lang="en-US" sz="2800" dirty="0"/>
              <a:t>Observe the condition of the pit</a:t>
            </a:r>
          </a:p>
          <a:p>
            <a:r>
              <a:rPr lang="en-US" sz="2800" dirty="0"/>
              <a:t>Verify the pegs are the proper length </a:t>
            </a:r>
          </a:p>
          <a:p>
            <a:pPr lvl="1"/>
            <a:r>
              <a:rPr lang="en-US" sz="2400" dirty="0"/>
              <a:t>55 mm for USATF &amp; NCAA</a:t>
            </a:r>
          </a:p>
          <a:p>
            <a:pPr lvl="1"/>
            <a:r>
              <a:rPr lang="en-US" sz="2400" dirty="0"/>
              <a:t>76 mm for High School (3 inches)</a:t>
            </a:r>
          </a:p>
          <a:p>
            <a:r>
              <a:rPr lang="en-US" sz="2800" dirty="0"/>
              <a:t>Install extenders if necessary</a:t>
            </a:r>
          </a:p>
        </p:txBody>
      </p:sp>
      <p:sp>
        <p:nvSpPr>
          <p:cNvPr id="4" name="Footer Placeholder 3"/>
          <p:cNvSpPr>
            <a:spLocks noGrp="1"/>
          </p:cNvSpPr>
          <p:nvPr>
            <p:ph type="ftr" sz="quarter" idx="11"/>
          </p:nvPr>
        </p:nvSpPr>
        <p:spPr/>
        <p:txBody>
          <a:bodyPr/>
          <a:lstStyle/>
          <a:p>
            <a:pPr>
              <a:defRPr/>
            </a:pPr>
            <a:r>
              <a:rPr lang="en-US"/>
              <a:t>San Diego-Imperial Association OFFICIALS TRAINING</a:t>
            </a:r>
          </a:p>
        </p:txBody>
      </p:sp>
      <p:sp>
        <p:nvSpPr>
          <p:cNvPr id="6" name="Slide Number Placeholder 5"/>
          <p:cNvSpPr>
            <a:spLocks noGrp="1"/>
          </p:cNvSpPr>
          <p:nvPr>
            <p:ph type="sldNum" sz="quarter" idx="12"/>
          </p:nvPr>
        </p:nvSpPr>
        <p:spPr/>
        <p:txBody>
          <a:bodyPr/>
          <a:lstStyle/>
          <a:p>
            <a:fld id="{189EB096-A0AD-41D8-B880-E8DDC3131332}" type="slidenum">
              <a:rPr lang="en-US" smtClean="0"/>
              <a:pPr/>
              <a:t>8</a:t>
            </a:fld>
            <a:endParaRPr lang="en-US"/>
          </a:p>
        </p:txBody>
      </p:sp>
      <p:sp>
        <p:nvSpPr>
          <p:cNvPr id="5" name="Date Placeholder 4"/>
          <p:cNvSpPr>
            <a:spLocks noGrp="1"/>
          </p:cNvSpPr>
          <p:nvPr>
            <p:ph type="dt" sz="half" idx="10"/>
          </p:nvPr>
        </p:nvSpPr>
        <p:spPr/>
        <p:txBody>
          <a:bodyPr/>
          <a:lstStyle/>
          <a:p>
            <a:r>
              <a:rPr lang="en-US"/>
              <a:t>1/24/2022- Input from John Lilygren and Dennis Boyle</a:t>
            </a:r>
          </a:p>
        </p:txBody>
      </p:sp>
    </p:spTree>
    <p:extLst>
      <p:ext uri="{BB962C8B-B14F-4D97-AF65-F5344CB8AC3E}">
        <p14:creationId xmlns:p14="http://schemas.microsoft.com/office/powerpoint/2010/main" val="343259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NCAA &amp; high school competitions:</a:t>
            </a:r>
            <a:br>
              <a:rPr lang="en-US" sz="4000" dirty="0"/>
            </a:br>
            <a:r>
              <a:rPr lang="en-US" sz="4000" dirty="0"/>
              <a:t>verify there is a box collar</a:t>
            </a:r>
          </a:p>
        </p:txBody>
      </p:sp>
      <p:sp>
        <p:nvSpPr>
          <p:cNvPr id="4" name="Footer Placeholder 3"/>
          <p:cNvSpPr>
            <a:spLocks noGrp="1"/>
          </p:cNvSpPr>
          <p:nvPr>
            <p:ph type="ftr" sz="quarter" idx="11"/>
          </p:nvPr>
        </p:nvSpPr>
        <p:spPr/>
        <p:txBody>
          <a:bodyPr/>
          <a:lstStyle/>
          <a:p>
            <a:pPr>
              <a:defRPr/>
            </a:pPr>
            <a:r>
              <a:rPr lang="en-US"/>
              <a:t>San Diego-Imperial Association OFFICIALS TRAINING</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6165" y="2955018"/>
            <a:ext cx="4035759"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a:ext>
            </a:extLst>
          </a:blip>
          <a:srcRect/>
          <a:stretch/>
        </p:blipFill>
        <p:spPr bwMode="auto">
          <a:xfrm>
            <a:off x="4754880" y="1554480"/>
            <a:ext cx="3649297" cy="454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189EB096-A0AD-41D8-B880-E8DDC3131332}" type="slidenum">
              <a:rPr lang="en-US" smtClean="0"/>
              <a:pPr/>
              <a:t>9</a:t>
            </a:fld>
            <a:endParaRPr lang="en-US"/>
          </a:p>
        </p:txBody>
      </p:sp>
      <p:sp>
        <p:nvSpPr>
          <p:cNvPr id="3" name="Date Placeholder 2"/>
          <p:cNvSpPr>
            <a:spLocks noGrp="1"/>
          </p:cNvSpPr>
          <p:nvPr>
            <p:ph type="dt" sz="half" idx="10"/>
          </p:nvPr>
        </p:nvSpPr>
        <p:spPr/>
        <p:txBody>
          <a:bodyPr/>
          <a:lstStyle/>
          <a:p>
            <a:r>
              <a:rPr lang="en-US"/>
              <a:t>1/24/2022- Input from John Lilygren and Dennis Boyle</a:t>
            </a:r>
          </a:p>
        </p:txBody>
      </p:sp>
      <p:sp>
        <p:nvSpPr>
          <p:cNvPr id="6" name="TextBox 5"/>
          <p:cNvSpPr txBox="1"/>
          <p:nvPr/>
        </p:nvSpPr>
        <p:spPr>
          <a:xfrm>
            <a:off x="457200" y="1507490"/>
            <a:ext cx="3657600" cy="1200329"/>
          </a:xfrm>
          <a:prstGeom prst="rect">
            <a:avLst/>
          </a:prstGeom>
          <a:noFill/>
        </p:spPr>
        <p:txBody>
          <a:bodyPr wrap="square" rtlCol="0">
            <a:spAutoFit/>
          </a:bodyPr>
          <a:lstStyle/>
          <a:p>
            <a:pPr algn="ctr"/>
            <a:r>
              <a:rPr lang="en-US" dirty="0"/>
              <a:t>Changed for </a:t>
            </a:r>
            <a:r>
              <a:rPr lang="en-US" b="1" dirty="0"/>
              <a:t>NCAA</a:t>
            </a:r>
            <a:r>
              <a:rPr lang="en-US" dirty="0"/>
              <a:t> in 2014 and</a:t>
            </a:r>
          </a:p>
          <a:p>
            <a:pPr algn="ctr"/>
            <a:r>
              <a:rPr lang="en-US" dirty="0"/>
              <a:t>Changed for </a:t>
            </a:r>
            <a:r>
              <a:rPr lang="en-US" b="1" dirty="0"/>
              <a:t>NFHS</a:t>
            </a:r>
            <a:r>
              <a:rPr lang="en-US" dirty="0"/>
              <a:t> in 2015</a:t>
            </a:r>
          </a:p>
          <a:p>
            <a:pPr algn="ctr"/>
            <a:endParaRPr lang="en-US" dirty="0"/>
          </a:p>
          <a:p>
            <a:pPr algn="ctr"/>
            <a:r>
              <a:rPr lang="en-US" dirty="0"/>
              <a:t>. . . See following slide . . .</a:t>
            </a:r>
          </a:p>
        </p:txBody>
      </p:sp>
    </p:spTree>
    <p:extLst>
      <p:ext uri="{BB962C8B-B14F-4D97-AF65-F5344CB8AC3E}">
        <p14:creationId xmlns:p14="http://schemas.microsoft.com/office/powerpoint/2010/main" val="2134715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1959</TotalTime>
  <Words>2120</Words>
  <Application>Microsoft Office PowerPoint</Application>
  <PresentationFormat>On-screen Show (4:3)</PresentationFormat>
  <Paragraphs>606</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Fundamentals of Field Events:  The Pole Vault</vt:lpstr>
      <vt:lpstr>Outline</vt:lpstr>
      <vt:lpstr>A proper set-up helps produce …</vt:lpstr>
      <vt:lpstr>Pole Vault Setup</vt:lpstr>
      <vt:lpstr>PowerPoint Presentation</vt:lpstr>
      <vt:lpstr>Pole Vault Venue Set Up</vt:lpstr>
      <vt:lpstr>Anticipate Potential Problems  from adjacent events</vt:lpstr>
      <vt:lpstr>Inspect the Box &amp; Landing Area</vt:lpstr>
      <vt:lpstr>NCAA &amp; high school competitions: verify there is a box collar</vt:lpstr>
      <vt:lpstr>Conducting a Competition</vt:lpstr>
      <vt:lpstr>PowerPoint Presentation</vt:lpstr>
      <vt:lpstr>PV Officials Positions</vt:lpstr>
      <vt:lpstr>Pole Vault Basics</vt:lpstr>
      <vt:lpstr>Time Limits for Initiating an Attempt</vt:lpstr>
      <vt:lpstr>It is a foul if …</vt:lpstr>
      <vt:lpstr>It is a foul if … (cont.)</vt:lpstr>
      <vt:lpstr>Scoring</vt:lpstr>
      <vt:lpstr>Jump Off Procedures</vt:lpstr>
      <vt:lpstr>Best Practices www.usatf.org/groups/officials/resources/best-practices/</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Lilygren, John</dc:creator>
  <cp:lastModifiedBy>James Crow</cp:lastModifiedBy>
  <cp:revision>93</cp:revision>
  <cp:lastPrinted>2015-01-23T05:37:27Z</cp:lastPrinted>
  <dcterms:created xsi:type="dcterms:W3CDTF">2013-01-29T16:02:08Z</dcterms:created>
  <dcterms:modified xsi:type="dcterms:W3CDTF">2024-01-25T21:28:43Z</dcterms:modified>
</cp:coreProperties>
</file>